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9" r:id="rId5"/>
    <p:sldId id="282" r:id="rId6"/>
    <p:sldId id="682" r:id="rId7"/>
    <p:sldId id="684" r:id="rId8"/>
    <p:sldId id="683" r:id="rId9"/>
    <p:sldId id="691" r:id="rId10"/>
    <p:sldId id="692" r:id="rId11"/>
    <p:sldId id="681" r:id="rId12"/>
    <p:sldId id="685" r:id="rId13"/>
    <p:sldId id="686" r:id="rId14"/>
    <p:sldId id="687" r:id="rId15"/>
    <p:sldId id="693" r:id="rId16"/>
    <p:sldId id="694" r:id="rId17"/>
    <p:sldId id="695" r:id="rId18"/>
    <p:sldId id="696" r:id="rId19"/>
    <p:sldId id="697" r:id="rId20"/>
    <p:sldId id="698" r:id="rId21"/>
    <p:sldId id="699" r:id="rId22"/>
    <p:sldId id="700" r:id="rId23"/>
    <p:sldId id="701" r:id="rId24"/>
    <p:sldId id="702" r:id="rId25"/>
    <p:sldId id="703" r:id="rId26"/>
    <p:sldId id="750" r:id="rId27"/>
    <p:sldId id="751" r:id="rId28"/>
    <p:sldId id="752" r:id="rId29"/>
    <p:sldId id="753" r:id="rId30"/>
    <p:sldId id="704" r:id="rId31"/>
    <p:sldId id="705" r:id="rId32"/>
    <p:sldId id="798" r:id="rId33"/>
    <p:sldId id="706" r:id="rId34"/>
    <p:sldId id="712" r:id="rId35"/>
    <p:sldId id="713" r:id="rId36"/>
    <p:sldId id="714" r:id="rId37"/>
    <p:sldId id="716" r:id="rId38"/>
    <p:sldId id="717" r:id="rId39"/>
    <p:sldId id="715" r:id="rId40"/>
    <p:sldId id="720" r:id="rId41"/>
    <p:sldId id="722" r:id="rId42"/>
    <p:sldId id="721" r:id="rId43"/>
    <p:sldId id="723" r:id="rId44"/>
    <p:sldId id="724" r:id="rId45"/>
    <p:sldId id="725" r:id="rId46"/>
    <p:sldId id="726" r:id="rId47"/>
    <p:sldId id="727" r:id="rId48"/>
    <p:sldId id="728" r:id="rId49"/>
    <p:sldId id="729" r:id="rId50"/>
    <p:sldId id="730" r:id="rId51"/>
    <p:sldId id="731" r:id="rId52"/>
    <p:sldId id="732" r:id="rId53"/>
    <p:sldId id="733" r:id="rId54"/>
    <p:sldId id="735" r:id="rId55"/>
    <p:sldId id="736" r:id="rId56"/>
    <p:sldId id="738" r:id="rId57"/>
    <p:sldId id="740" r:id="rId58"/>
    <p:sldId id="744" r:id="rId59"/>
    <p:sldId id="747" r:id="rId60"/>
    <p:sldId id="741" r:id="rId61"/>
    <p:sldId id="742" r:id="rId62"/>
    <p:sldId id="745" r:id="rId63"/>
    <p:sldId id="748" r:id="rId64"/>
    <p:sldId id="749" r:id="rId65"/>
    <p:sldId id="792" r:id="rId66"/>
    <p:sldId id="789" r:id="rId67"/>
    <p:sldId id="790" r:id="rId68"/>
    <p:sldId id="532"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2E2E2E"/>
    <a:srgbClr val="584E44"/>
    <a:srgbClr val="CE3428"/>
    <a:srgbClr val="EF432D"/>
    <a:srgbClr val="F9614D"/>
    <a:srgbClr val="CC3000"/>
    <a:srgbClr val="FD6120"/>
    <a:srgbClr val="00ACBE"/>
    <a:srgbClr val="FF5B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6" autoAdjust="0"/>
    <p:restoredTop sz="91324" autoAdjust="0"/>
  </p:normalViewPr>
  <p:slideViewPr>
    <p:cSldViewPr snapToGrid="0" showGuides="1">
      <p:cViewPr varScale="1">
        <p:scale>
          <a:sx n="102" d="100"/>
          <a:sy n="102" d="100"/>
        </p:scale>
        <p:origin x="-876" y="-96"/>
      </p:cViewPr>
      <p:guideLst>
        <p:guide orient="horz" pos="2752"/>
        <p:guide orient="horz" pos="1033"/>
        <p:guide orient="horz" pos="3944"/>
        <p:guide pos="4970"/>
        <p:guide pos="383"/>
        <p:guide pos="7283"/>
        <p:guide pos="1158"/>
        <p:guide pos="6789"/>
      </p:guideLst>
    </p:cSldViewPr>
  </p:slideViewPr>
  <p:outlineViewPr>
    <p:cViewPr>
      <p:scale>
        <a:sx n="33" d="100"/>
        <a:sy n="33" d="100"/>
      </p:scale>
      <p:origin x="0" y="-246"/>
    </p:cViewPr>
  </p:outlineViewPr>
  <p:notesTextViewPr>
    <p:cViewPr>
      <p:scale>
        <a:sx n="1" d="1"/>
        <a:sy n="1" d="1"/>
      </p:scale>
      <p:origin x="0" y="0"/>
    </p:cViewPr>
  </p:notesTextViewPr>
  <p:sorterViewPr>
    <p:cViewPr>
      <p:scale>
        <a:sx n="49" d="100"/>
        <a:sy n="4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75F79-C4BB-4F99-BF50-AC3B57A2297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DBE13-A0E9-42D9-ABC5-225D13257B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3DBE13-A0E9-42D9-ABC5-225D13257B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3DBE13-A0E9-42D9-ABC5-225D13257B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32D2209-25E4-40DD-BD95-91BF128809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77F260-D1F0-453E-A529-BB8A22F6B46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32D2209-25E4-40DD-BD95-91BF128809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77F260-D1F0-453E-A529-BB8A22F6B46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32D2209-25E4-40DD-BD95-91BF128809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77F260-D1F0-453E-A529-BB8A22F6B46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32D2209-25E4-40DD-BD95-91BF128809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77F260-D1F0-453E-A529-BB8A22F6B469}" type="slidenum">
              <a:rPr lang="zh-CN" altLang="en-US" smtClean="0"/>
            </a:fld>
            <a:endParaRPr lang="zh-CN" altLang="en-US"/>
          </a:p>
        </p:txBody>
      </p:sp>
      <p:grpSp>
        <p:nvGrpSpPr>
          <p:cNvPr id="9" name="组合 8"/>
          <p:cNvGrpSpPr/>
          <p:nvPr userDrawn="1"/>
        </p:nvGrpSpPr>
        <p:grpSpPr>
          <a:xfrm>
            <a:off x="-674591" y="-834887"/>
            <a:ext cx="13382154" cy="11666044"/>
            <a:chOff x="2524242" y="802974"/>
            <a:chExt cx="7326337" cy="6386816"/>
          </a:xfrm>
          <a:solidFill>
            <a:srgbClr val="2E2E2E"/>
          </a:solidFill>
        </p:grpSpPr>
        <p:grpSp>
          <p:nvGrpSpPr>
            <p:cNvPr id="10" name="组合 9"/>
            <p:cNvGrpSpPr/>
            <p:nvPr/>
          </p:nvGrpSpPr>
          <p:grpSpPr>
            <a:xfrm>
              <a:off x="2524242" y="802974"/>
              <a:ext cx="7326337" cy="6386816"/>
              <a:chOff x="3990975" y="2149475"/>
              <a:chExt cx="2930030" cy="2554287"/>
            </a:xfrm>
            <a:grpFill/>
          </p:grpSpPr>
          <p:sp>
            <p:nvSpPr>
              <p:cNvPr id="12" name="Freeform 5"/>
              <p:cNvSpPr/>
              <p:nvPr/>
            </p:nvSpPr>
            <p:spPr bwMode="auto">
              <a:xfrm>
                <a:off x="4973638" y="4270375"/>
                <a:ext cx="947737" cy="433387"/>
              </a:xfrm>
              <a:custGeom>
                <a:avLst/>
                <a:gdLst>
                  <a:gd name="T0" fmla="*/ 9 w 214"/>
                  <a:gd name="T1" fmla="*/ 98 h 98"/>
                  <a:gd name="T2" fmla="*/ 0 w 214"/>
                  <a:gd name="T3" fmla="*/ 91 h 98"/>
                  <a:gd name="T4" fmla="*/ 0 w 214"/>
                  <a:gd name="T5" fmla="*/ 89 h 98"/>
                  <a:gd name="T6" fmla="*/ 9 w 214"/>
                  <a:gd name="T7" fmla="*/ 82 h 98"/>
                  <a:gd name="T8" fmla="*/ 18 w 214"/>
                  <a:gd name="T9" fmla="*/ 82 h 98"/>
                  <a:gd name="T10" fmla="*/ 29 w 214"/>
                  <a:gd name="T11" fmla="*/ 75 h 98"/>
                  <a:gd name="T12" fmla="*/ 51 w 214"/>
                  <a:gd name="T13" fmla="*/ 7 h 98"/>
                  <a:gd name="T14" fmla="*/ 62 w 214"/>
                  <a:gd name="T15" fmla="*/ 0 h 98"/>
                  <a:gd name="T16" fmla="*/ 152 w 214"/>
                  <a:gd name="T17" fmla="*/ 0 h 98"/>
                  <a:gd name="T18" fmla="*/ 163 w 214"/>
                  <a:gd name="T19" fmla="*/ 7 h 98"/>
                  <a:gd name="T20" fmla="*/ 185 w 214"/>
                  <a:gd name="T21" fmla="*/ 75 h 98"/>
                  <a:gd name="T22" fmla="*/ 196 w 214"/>
                  <a:gd name="T23" fmla="*/ 82 h 98"/>
                  <a:gd name="T24" fmla="*/ 205 w 214"/>
                  <a:gd name="T25" fmla="*/ 82 h 98"/>
                  <a:gd name="T26" fmla="*/ 214 w 214"/>
                  <a:gd name="T27" fmla="*/ 89 h 98"/>
                  <a:gd name="T28" fmla="*/ 214 w 214"/>
                  <a:gd name="T29" fmla="*/ 91 h 98"/>
                  <a:gd name="T30" fmla="*/ 205 w 214"/>
                  <a:gd name="T31" fmla="*/ 98 h 98"/>
                  <a:gd name="T32" fmla="*/ 9 w 214"/>
                  <a:gd name="T33"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 h="98">
                    <a:moveTo>
                      <a:pt x="9" y="98"/>
                    </a:moveTo>
                    <a:cubicBezTo>
                      <a:pt x="4" y="98"/>
                      <a:pt x="0" y="95"/>
                      <a:pt x="0" y="91"/>
                    </a:cubicBezTo>
                    <a:cubicBezTo>
                      <a:pt x="0" y="89"/>
                      <a:pt x="0" y="89"/>
                      <a:pt x="0" y="89"/>
                    </a:cubicBezTo>
                    <a:cubicBezTo>
                      <a:pt x="0" y="85"/>
                      <a:pt x="4" y="82"/>
                      <a:pt x="9" y="82"/>
                    </a:cubicBezTo>
                    <a:cubicBezTo>
                      <a:pt x="18" y="82"/>
                      <a:pt x="18" y="82"/>
                      <a:pt x="18" y="82"/>
                    </a:cubicBezTo>
                    <a:cubicBezTo>
                      <a:pt x="22" y="82"/>
                      <a:pt x="28" y="78"/>
                      <a:pt x="29" y="75"/>
                    </a:cubicBezTo>
                    <a:cubicBezTo>
                      <a:pt x="51" y="7"/>
                      <a:pt x="51" y="7"/>
                      <a:pt x="51" y="7"/>
                    </a:cubicBezTo>
                    <a:cubicBezTo>
                      <a:pt x="52" y="3"/>
                      <a:pt x="57" y="0"/>
                      <a:pt x="62" y="0"/>
                    </a:cubicBezTo>
                    <a:cubicBezTo>
                      <a:pt x="152" y="0"/>
                      <a:pt x="152" y="0"/>
                      <a:pt x="152" y="0"/>
                    </a:cubicBezTo>
                    <a:cubicBezTo>
                      <a:pt x="157" y="0"/>
                      <a:pt x="162" y="3"/>
                      <a:pt x="163" y="7"/>
                    </a:cubicBezTo>
                    <a:cubicBezTo>
                      <a:pt x="185" y="75"/>
                      <a:pt x="185" y="75"/>
                      <a:pt x="185" y="75"/>
                    </a:cubicBezTo>
                    <a:cubicBezTo>
                      <a:pt x="186" y="78"/>
                      <a:pt x="191" y="82"/>
                      <a:pt x="196" y="82"/>
                    </a:cubicBezTo>
                    <a:cubicBezTo>
                      <a:pt x="205" y="82"/>
                      <a:pt x="205" y="82"/>
                      <a:pt x="205" y="82"/>
                    </a:cubicBezTo>
                    <a:cubicBezTo>
                      <a:pt x="210" y="82"/>
                      <a:pt x="214" y="85"/>
                      <a:pt x="214" y="89"/>
                    </a:cubicBezTo>
                    <a:cubicBezTo>
                      <a:pt x="214" y="91"/>
                      <a:pt x="214" y="91"/>
                      <a:pt x="214" y="91"/>
                    </a:cubicBezTo>
                    <a:cubicBezTo>
                      <a:pt x="214" y="95"/>
                      <a:pt x="210" y="98"/>
                      <a:pt x="205" y="98"/>
                    </a:cubicBezTo>
                    <a:lnTo>
                      <a:pt x="9"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4973638" y="4270375"/>
                <a:ext cx="947737" cy="403225"/>
              </a:xfrm>
              <a:custGeom>
                <a:avLst/>
                <a:gdLst>
                  <a:gd name="T0" fmla="*/ 205 w 214"/>
                  <a:gd name="T1" fmla="*/ 82 h 91"/>
                  <a:gd name="T2" fmla="*/ 196 w 214"/>
                  <a:gd name="T3" fmla="*/ 82 h 91"/>
                  <a:gd name="T4" fmla="*/ 185 w 214"/>
                  <a:gd name="T5" fmla="*/ 75 h 91"/>
                  <a:gd name="T6" fmla="*/ 163 w 214"/>
                  <a:gd name="T7" fmla="*/ 7 h 91"/>
                  <a:gd name="T8" fmla="*/ 152 w 214"/>
                  <a:gd name="T9" fmla="*/ 0 h 91"/>
                  <a:gd name="T10" fmla="*/ 62 w 214"/>
                  <a:gd name="T11" fmla="*/ 0 h 91"/>
                  <a:gd name="T12" fmla="*/ 51 w 214"/>
                  <a:gd name="T13" fmla="*/ 7 h 91"/>
                  <a:gd name="T14" fmla="*/ 29 w 214"/>
                  <a:gd name="T15" fmla="*/ 75 h 91"/>
                  <a:gd name="T16" fmla="*/ 18 w 214"/>
                  <a:gd name="T17" fmla="*/ 82 h 91"/>
                  <a:gd name="T18" fmla="*/ 9 w 214"/>
                  <a:gd name="T19" fmla="*/ 82 h 91"/>
                  <a:gd name="T20" fmla="*/ 0 w 214"/>
                  <a:gd name="T21" fmla="*/ 89 h 91"/>
                  <a:gd name="T22" fmla="*/ 0 w 214"/>
                  <a:gd name="T23" fmla="*/ 91 h 91"/>
                  <a:gd name="T24" fmla="*/ 214 w 214"/>
                  <a:gd name="T25" fmla="*/ 91 h 91"/>
                  <a:gd name="T26" fmla="*/ 214 w 214"/>
                  <a:gd name="T27" fmla="*/ 89 h 91"/>
                  <a:gd name="T28" fmla="*/ 205 w 214"/>
                  <a:gd name="T29"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4" h="91">
                    <a:moveTo>
                      <a:pt x="205" y="82"/>
                    </a:moveTo>
                    <a:cubicBezTo>
                      <a:pt x="196" y="82"/>
                      <a:pt x="196" y="82"/>
                      <a:pt x="196" y="82"/>
                    </a:cubicBezTo>
                    <a:cubicBezTo>
                      <a:pt x="191" y="82"/>
                      <a:pt x="186" y="78"/>
                      <a:pt x="185" y="75"/>
                    </a:cubicBezTo>
                    <a:cubicBezTo>
                      <a:pt x="163" y="7"/>
                      <a:pt x="163" y="7"/>
                      <a:pt x="163" y="7"/>
                    </a:cubicBezTo>
                    <a:cubicBezTo>
                      <a:pt x="162" y="3"/>
                      <a:pt x="157" y="0"/>
                      <a:pt x="152" y="0"/>
                    </a:cubicBezTo>
                    <a:cubicBezTo>
                      <a:pt x="62" y="0"/>
                      <a:pt x="62" y="0"/>
                      <a:pt x="62" y="0"/>
                    </a:cubicBezTo>
                    <a:cubicBezTo>
                      <a:pt x="57" y="0"/>
                      <a:pt x="52" y="3"/>
                      <a:pt x="51" y="7"/>
                    </a:cubicBezTo>
                    <a:cubicBezTo>
                      <a:pt x="29" y="75"/>
                      <a:pt x="29" y="75"/>
                      <a:pt x="29" y="75"/>
                    </a:cubicBezTo>
                    <a:cubicBezTo>
                      <a:pt x="28" y="78"/>
                      <a:pt x="22" y="82"/>
                      <a:pt x="18" y="82"/>
                    </a:cubicBezTo>
                    <a:cubicBezTo>
                      <a:pt x="9" y="82"/>
                      <a:pt x="9" y="82"/>
                      <a:pt x="9" y="82"/>
                    </a:cubicBezTo>
                    <a:cubicBezTo>
                      <a:pt x="4" y="82"/>
                      <a:pt x="0" y="85"/>
                      <a:pt x="0" y="89"/>
                    </a:cubicBezTo>
                    <a:cubicBezTo>
                      <a:pt x="0" y="91"/>
                      <a:pt x="0" y="91"/>
                      <a:pt x="0" y="91"/>
                    </a:cubicBezTo>
                    <a:cubicBezTo>
                      <a:pt x="214" y="91"/>
                      <a:pt x="214" y="91"/>
                      <a:pt x="214" y="91"/>
                    </a:cubicBezTo>
                    <a:cubicBezTo>
                      <a:pt x="214" y="89"/>
                      <a:pt x="214" y="89"/>
                      <a:pt x="214" y="89"/>
                    </a:cubicBezTo>
                    <a:cubicBezTo>
                      <a:pt x="214" y="85"/>
                      <a:pt x="210" y="82"/>
                      <a:pt x="205"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3990975" y="2163763"/>
                <a:ext cx="2913062" cy="2163762"/>
              </a:xfrm>
              <a:custGeom>
                <a:avLst/>
                <a:gdLst>
                  <a:gd name="T0" fmla="*/ 658 w 658"/>
                  <a:gd name="T1" fmla="*/ 468 h 489"/>
                  <a:gd name="T2" fmla="*/ 636 w 658"/>
                  <a:gd name="T3" fmla="*/ 489 h 489"/>
                  <a:gd name="T4" fmla="*/ 21 w 658"/>
                  <a:gd name="T5" fmla="*/ 489 h 489"/>
                  <a:gd name="T6" fmla="*/ 0 w 658"/>
                  <a:gd name="T7" fmla="*/ 468 h 489"/>
                  <a:gd name="T8" fmla="*/ 0 w 658"/>
                  <a:gd name="T9" fmla="*/ 21 h 489"/>
                  <a:gd name="T10" fmla="*/ 21 w 658"/>
                  <a:gd name="T11" fmla="*/ 0 h 489"/>
                  <a:gd name="T12" fmla="*/ 636 w 658"/>
                  <a:gd name="T13" fmla="*/ 0 h 489"/>
                  <a:gd name="T14" fmla="*/ 658 w 658"/>
                  <a:gd name="T15" fmla="*/ 21 h 489"/>
                  <a:gd name="T16" fmla="*/ 658 w 658"/>
                  <a:gd name="T17" fmla="*/ 468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489">
                    <a:moveTo>
                      <a:pt x="658" y="468"/>
                    </a:moveTo>
                    <a:cubicBezTo>
                      <a:pt x="658" y="479"/>
                      <a:pt x="648" y="489"/>
                      <a:pt x="636" y="489"/>
                    </a:cubicBezTo>
                    <a:cubicBezTo>
                      <a:pt x="21" y="489"/>
                      <a:pt x="21" y="489"/>
                      <a:pt x="21" y="489"/>
                    </a:cubicBezTo>
                    <a:cubicBezTo>
                      <a:pt x="10" y="489"/>
                      <a:pt x="0" y="479"/>
                      <a:pt x="0" y="468"/>
                    </a:cubicBezTo>
                    <a:cubicBezTo>
                      <a:pt x="0" y="21"/>
                      <a:pt x="0" y="21"/>
                      <a:pt x="0" y="21"/>
                    </a:cubicBezTo>
                    <a:cubicBezTo>
                      <a:pt x="0" y="10"/>
                      <a:pt x="10" y="0"/>
                      <a:pt x="21" y="0"/>
                    </a:cubicBezTo>
                    <a:cubicBezTo>
                      <a:pt x="636" y="0"/>
                      <a:pt x="636" y="0"/>
                      <a:pt x="636" y="0"/>
                    </a:cubicBezTo>
                    <a:cubicBezTo>
                      <a:pt x="648" y="0"/>
                      <a:pt x="658" y="10"/>
                      <a:pt x="658" y="21"/>
                    </a:cubicBezTo>
                    <a:lnTo>
                      <a:pt x="658" y="4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4007943" y="2149475"/>
                <a:ext cx="2913062" cy="2165350"/>
              </a:xfrm>
              <a:custGeom>
                <a:avLst/>
                <a:gdLst>
                  <a:gd name="T0" fmla="*/ 658 w 658"/>
                  <a:gd name="T1" fmla="*/ 467 h 489"/>
                  <a:gd name="T2" fmla="*/ 636 w 658"/>
                  <a:gd name="T3" fmla="*/ 489 h 489"/>
                  <a:gd name="T4" fmla="*/ 21 w 658"/>
                  <a:gd name="T5" fmla="*/ 489 h 489"/>
                  <a:gd name="T6" fmla="*/ 0 w 658"/>
                  <a:gd name="T7" fmla="*/ 467 h 489"/>
                  <a:gd name="T8" fmla="*/ 0 w 658"/>
                  <a:gd name="T9" fmla="*/ 21 h 489"/>
                  <a:gd name="T10" fmla="*/ 21 w 658"/>
                  <a:gd name="T11" fmla="*/ 0 h 489"/>
                  <a:gd name="T12" fmla="*/ 636 w 658"/>
                  <a:gd name="T13" fmla="*/ 0 h 489"/>
                  <a:gd name="T14" fmla="*/ 658 w 658"/>
                  <a:gd name="T15" fmla="*/ 21 h 489"/>
                  <a:gd name="T16" fmla="*/ 658 w 658"/>
                  <a:gd name="T17" fmla="*/ 46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489">
                    <a:moveTo>
                      <a:pt x="658" y="467"/>
                    </a:moveTo>
                    <a:cubicBezTo>
                      <a:pt x="658" y="479"/>
                      <a:pt x="648" y="489"/>
                      <a:pt x="636" y="489"/>
                    </a:cubicBezTo>
                    <a:cubicBezTo>
                      <a:pt x="21" y="489"/>
                      <a:pt x="21" y="489"/>
                      <a:pt x="21" y="489"/>
                    </a:cubicBezTo>
                    <a:cubicBezTo>
                      <a:pt x="10" y="489"/>
                      <a:pt x="0" y="479"/>
                      <a:pt x="0" y="467"/>
                    </a:cubicBezTo>
                    <a:cubicBezTo>
                      <a:pt x="0" y="21"/>
                      <a:pt x="0" y="21"/>
                      <a:pt x="0" y="21"/>
                    </a:cubicBezTo>
                    <a:cubicBezTo>
                      <a:pt x="0" y="9"/>
                      <a:pt x="10" y="0"/>
                      <a:pt x="21" y="0"/>
                    </a:cubicBezTo>
                    <a:cubicBezTo>
                      <a:pt x="636" y="0"/>
                      <a:pt x="636" y="0"/>
                      <a:pt x="636" y="0"/>
                    </a:cubicBezTo>
                    <a:cubicBezTo>
                      <a:pt x="648" y="0"/>
                      <a:pt x="658" y="9"/>
                      <a:pt x="658" y="21"/>
                    </a:cubicBezTo>
                    <a:lnTo>
                      <a:pt x="658" y="4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3990975" y="4013200"/>
                <a:ext cx="2913062" cy="301625"/>
              </a:xfrm>
              <a:custGeom>
                <a:avLst/>
                <a:gdLst>
                  <a:gd name="T0" fmla="*/ 658 w 658"/>
                  <a:gd name="T1" fmla="*/ 46 h 68"/>
                  <a:gd name="T2" fmla="*/ 636 w 658"/>
                  <a:gd name="T3" fmla="*/ 68 h 68"/>
                  <a:gd name="T4" fmla="*/ 21 w 658"/>
                  <a:gd name="T5" fmla="*/ 68 h 68"/>
                  <a:gd name="T6" fmla="*/ 0 w 658"/>
                  <a:gd name="T7" fmla="*/ 46 h 68"/>
                  <a:gd name="T8" fmla="*/ 0 w 658"/>
                  <a:gd name="T9" fmla="*/ 25 h 68"/>
                  <a:gd name="T10" fmla="*/ 0 w 658"/>
                  <a:gd name="T11" fmla="*/ 2 h 68"/>
                  <a:gd name="T12" fmla="*/ 2 w 658"/>
                  <a:gd name="T13" fmla="*/ 0 h 68"/>
                  <a:gd name="T14" fmla="*/ 25 w 658"/>
                  <a:gd name="T15" fmla="*/ 0 h 68"/>
                  <a:gd name="T16" fmla="*/ 634 w 658"/>
                  <a:gd name="T17" fmla="*/ 0 h 68"/>
                  <a:gd name="T18" fmla="*/ 657 w 658"/>
                  <a:gd name="T19" fmla="*/ 0 h 68"/>
                  <a:gd name="T20" fmla="*/ 658 w 658"/>
                  <a:gd name="T21" fmla="*/ 1 h 68"/>
                  <a:gd name="T22" fmla="*/ 658 w 658"/>
                  <a:gd name="T23" fmla="*/ 23 h 68"/>
                  <a:gd name="T24" fmla="*/ 658 w 658"/>
                  <a:gd name="T25"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68">
                    <a:moveTo>
                      <a:pt x="658" y="46"/>
                    </a:moveTo>
                    <a:cubicBezTo>
                      <a:pt x="658" y="58"/>
                      <a:pt x="648" y="68"/>
                      <a:pt x="636" y="68"/>
                    </a:cubicBezTo>
                    <a:cubicBezTo>
                      <a:pt x="21" y="68"/>
                      <a:pt x="21" y="68"/>
                      <a:pt x="21" y="68"/>
                    </a:cubicBezTo>
                    <a:cubicBezTo>
                      <a:pt x="10" y="68"/>
                      <a:pt x="0" y="58"/>
                      <a:pt x="0" y="46"/>
                    </a:cubicBezTo>
                    <a:cubicBezTo>
                      <a:pt x="0" y="25"/>
                      <a:pt x="0" y="25"/>
                      <a:pt x="0" y="25"/>
                    </a:cubicBezTo>
                    <a:cubicBezTo>
                      <a:pt x="0" y="13"/>
                      <a:pt x="0" y="3"/>
                      <a:pt x="0" y="2"/>
                    </a:cubicBezTo>
                    <a:cubicBezTo>
                      <a:pt x="0" y="1"/>
                      <a:pt x="1" y="0"/>
                      <a:pt x="2" y="0"/>
                    </a:cubicBezTo>
                    <a:cubicBezTo>
                      <a:pt x="2" y="0"/>
                      <a:pt x="13" y="0"/>
                      <a:pt x="25" y="0"/>
                    </a:cubicBezTo>
                    <a:cubicBezTo>
                      <a:pt x="634" y="0"/>
                      <a:pt x="634" y="0"/>
                      <a:pt x="634" y="0"/>
                    </a:cubicBezTo>
                    <a:cubicBezTo>
                      <a:pt x="646" y="0"/>
                      <a:pt x="656" y="0"/>
                      <a:pt x="657" y="0"/>
                    </a:cubicBezTo>
                    <a:cubicBezTo>
                      <a:pt x="658" y="0"/>
                      <a:pt x="658" y="1"/>
                      <a:pt x="658" y="1"/>
                    </a:cubicBezTo>
                    <a:cubicBezTo>
                      <a:pt x="658" y="1"/>
                      <a:pt x="658" y="11"/>
                      <a:pt x="658" y="23"/>
                    </a:cubicBezTo>
                    <a:lnTo>
                      <a:pt x="65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10"/>
              <p:cNvSpPr>
                <a:spLocks noChangeArrowheads="1"/>
              </p:cNvSpPr>
              <p:nvPr/>
            </p:nvSpPr>
            <p:spPr bwMode="auto">
              <a:xfrm>
                <a:off x="4102100" y="2255838"/>
                <a:ext cx="2692400" cy="1651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11" name="矩形 10"/>
            <p:cNvSpPr/>
            <p:nvPr/>
          </p:nvSpPr>
          <p:spPr>
            <a:xfrm>
              <a:off x="2802102" y="1068927"/>
              <a:ext cx="6732160" cy="41603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32D2209-25E4-40DD-BD95-91BF128809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77F260-D1F0-453E-A529-BB8A22F6B46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32D2209-25E4-40DD-BD95-91BF128809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77F260-D1F0-453E-A529-BB8A22F6B46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32D2209-25E4-40DD-BD95-91BF128809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77F260-D1F0-453E-A529-BB8A22F6B46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32D2209-25E4-40DD-BD95-91BF128809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F77F260-D1F0-453E-A529-BB8A22F6B46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32D2209-25E4-40DD-BD95-91BF128809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77F260-D1F0-453E-A529-BB8A22F6B46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32D2209-25E4-40DD-BD95-91BF128809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77F260-D1F0-453E-A529-BB8A22F6B46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32D2209-25E4-40DD-BD95-91BF128809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77F260-D1F0-453E-A529-BB8A22F6B46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D2209-25E4-40DD-BD95-91BF128809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7F260-D1F0-453E-A529-BB8A22F6B46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9" Type="http://schemas.openxmlformats.org/officeDocument/2006/relationships/slide" Target="slide18.xml"/><Relationship Id="rId8" Type="http://schemas.openxmlformats.org/officeDocument/2006/relationships/slide" Target="slide15.xml"/><Relationship Id="rId7" Type="http://schemas.openxmlformats.org/officeDocument/2006/relationships/slide" Target="slide13.xml"/><Relationship Id="rId6" Type="http://schemas.openxmlformats.org/officeDocument/2006/relationships/slide" Target="slide11.xml"/><Relationship Id="rId5" Type="http://schemas.openxmlformats.org/officeDocument/2006/relationships/tags" Target="../tags/tag4.xml"/><Relationship Id="rId4" Type="http://schemas.openxmlformats.org/officeDocument/2006/relationships/tags" Target="../tags/tag3.xml"/><Relationship Id="rId38" Type="http://schemas.openxmlformats.org/officeDocument/2006/relationships/notesSlide" Target="../notesSlides/notesSlide2.xml"/><Relationship Id="rId37" Type="http://schemas.openxmlformats.org/officeDocument/2006/relationships/slideLayout" Target="../slideLayouts/slideLayout7.xml"/><Relationship Id="rId36" Type="http://schemas.openxmlformats.org/officeDocument/2006/relationships/tags" Target="../tags/tag13.xml"/><Relationship Id="rId35" Type="http://schemas.openxmlformats.org/officeDocument/2006/relationships/slide" Target="slide60.xml"/><Relationship Id="rId34" Type="http://schemas.openxmlformats.org/officeDocument/2006/relationships/slide" Target="slide58.xml"/><Relationship Id="rId33" Type="http://schemas.openxmlformats.org/officeDocument/2006/relationships/slide" Target="slide56.xml"/><Relationship Id="rId32" Type="http://schemas.openxmlformats.org/officeDocument/2006/relationships/slide" Target="slide54.xml"/><Relationship Id="rId31" Type="http://schemas.openxmlformats.org/officeDocument/2006/relationships/slide" Target="slide52.xml"/><Relationship Id="rId30" Type="http://schemas.openxmlformats.org/officeDocument/2006/relationships/slide" Target="slide49.xml"/><Relationship Id="rId3" Type="http://schemas.openxmlformats.org/officeDocument/2006/relationships/tags" Target="../tags/tag2.xml"/><Relationship Id="rId29" Type="http://schemas.openxmlformats.org/officeDocument/2006/relationships/slide" Target="slide47.xml"/><Relationship Id="rId28" Type="http://schemas.openxmlformats.org/officeDocument/2006/relationships/slide" Target="slide44.xml"/><Relationship Id="rId27" Type="http://schemas.openxmlformats.org/officeDocument/2006/relationships/tags" Target="../tags/tag12.xml"/><Relationship Id="rId26" Type="http://schemas.openxmlformats.org/officeDocument/2006/relationships/tags" Target="../tags/tag11.xml"/><Relationship Id="rId25" Type="http://schemas.openxmlformats.org/officeDocument/2006/relationships/tags" Target="../tags/tag10.xml"/><Relationship Id="rId24" Type="http://schemas.openxmlformats.org/officeDocument/2006/relationships/tags" Target="../tags/tag9.xml"/><Relationship Id="rId23" Type="http://schemas.openxmlformats.org/officeDocument/2006/relationships/slide" Target="slide38.xml"/><Relationship Id="rId22" Type="http://schemas.openxmlformats.org/officeDocument/2006/relationships/slide" Target="slide35.xml"/><Relationship Id="rId21" Type="http://schemas.openxmlformats.org/officeDocument/2006/relationships/slide" Target="slide33.xml"/><Relationship Id="rId20" Type="http://schemas.openxmlformats.org/officeDocument/2006/relationships/slide" Target="slide31.xml"/><Relationship Id="rId2" Type="http://schemas.openxmlformats.org/officeDocument/2006/relationships/tags" Target="../tags/tag1.xml"/><Relationship Id="rId19" Type="http://schemas.openxmlformats.org/officeDocument/2006/relationships/slide" Target="slide28.xml"/><Relationship Id="rId18" Type="http://schemas.openxmlformats.org/officeDocument/2006/relationships/tags" Target="../tags/tag8.xml"/><Relationship Id="rId17" Type="http://schemas.openxmlformats.org/officeDocument/2006/relationships/slide" Target="slide41.xml"/><Relationship Id="rId16" Type="http://schemas.openxmlformats.org/officeDocument/2006/relationships/tags" Target="../tags/tag7.xml"/><Relationship Id="rId15" Type="http://schemas.openxmlformats.org/officeDocument/2006/relationships/tags" Target="../tags/tag6.xml"/><Relationship Id="rId14" Type="http://schemas.openxmlformats.org/officeDocument/2006/relationships/tags" Target="../tags/tag5.xml"/><Relationship Id="rId13" Type="http://schemas.openxmlformats.org/officeDocument/2006/relationships/slide" Target="slide26.xml"/><Relationship Id="rId12" Type="http://schemas.openxmlformats.org/officeDocument/2006/relationships/slide" Target="slide24.xml"/><Relationship Id="rId11" Type="http://schemas.openxmlformats.org/officeDocument/2006/relationships/slide" Target="slide22.xml"/><Relationship Id="rId10" Type="http://schemas.openxmlformats.org/officeDocument/2006/relationships/slide" Target="slide20.xml"/><Relationship Id="rId1" Type="http://schemas.openxmlformats.org/officeDocument/2006/relationships/image" Target="../media/image1.emf"/></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14.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15.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emf"/></Relationships>
</file>

<file path=ppt/slides/_rels/slide13.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hyperlink" Target="http://makeredu.net/index.html" TargetMode="External"/><Relationship Id="rId11" Type="http://schemas.openxmlformats.org/officeDocument/2006/relationships/notesSlide" Target="../notesSlides/notesSlide5.xml"/><Relationship Id="rId10" Type="http://schemas.openxmlformats.org/officeDocument/2006/relationships/slideLayout" Target="../slideLayouts/slideLayout7.xml"/><Relationship Id="rId1" Type="http://schemas.openxmlformats.org/officeDocument/2006/relationships/image" Target="../media/image1.emf"/></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17.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1.emf"/></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tags" Target="../tags/tag18.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image" Target="../media/image1.emf"/></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tags" Target="../tags/tag20.xml"/><Relationship Id="rId2" Type="http://schemas.openxmlformats.org/officeDocument/2006/relationships/image" Target="../media/image50.png"/><Relationship Id="rId1" Type="http://schemas.openxmlformats.org/officeDocument/2006/relationships/image" Target="../media/image1.emf"/></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21.xml"/><Relationship Id="rId3" Type="http://schemas.openxmlformats.org/officeDocument/2006/relationships/image" Target="../media/image51.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tags" Target="../tags/tag22.xml"/><Relationship Id="rId2" Type="http://schemas.openxmlformats.org/officeDocument/2006/relationships/image" Target="../media/image52.png"/><Relationship Id="rId1"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1.emf"/></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23.xml"/><Relationship Id="rId3" Type="http://schemas.openxmlformats.org/officeDocument/2006/relationships/image" Target="../media/image53.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54.png"/><Relationship Id="rId1" Type="http://schemas.openxmlformats.org/officeDocument/2006/relationships/image" Target="../media/image1.emf"/></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tags" Target="../tags/tag25.xml"/><Relationship Id="rId3" Type="http://schemas.openxmlformats.org/officeDocument/2006/relationships/image" Target="../media/image55.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26.xml"/><Relationship Id="rId2" Type="http://schemas.openxmlformats.org/officeDocument/2006/relationships/image" Target="../media/image56.png"/><Relationship Id="rId1" Type="http://schemas.openxmlformats.org/officeDocument/2006/relationships/image" Target="../media/image1.emf"/></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27.xml"/><Relationship Id="rId3" Type="http://schemas.openxmlformats.org/officeDocument/2006/relationships/image" Target="../media/image57.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tags" Target="../tags/tag28.xml"/><Relationship Id="rId2" Type="http://schemas.openxmlformats.org/officeDocument/2006/relationships/image" Target="../media/image58.png"/><Relationship Id="rId1" Type="http://schemas.openxmlformats.org/officeDocument/2006/relationships/image" Target="../media/image1.emf"/></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tags" Target="../tags/tag29.xml"/><Relationship Id="rId3" Type="http://schemas.openxmlformats.org/officeDocument/2006/relationships/image" Target="../media/image59.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tags" Target="../tags/tag30.xml"/><Relationship Id="rId2" Type="http://schemas.openxmlformats.org/officeDocument/2006/relationships/image" Target="../media/image60.png"/><Relationship Id="rId1" Type="http://schemas.openxmlformats.org/officeDocument/2006/relationships/image" Target="../media/image1.emf"/></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tags" Target="../tags/tag32.xml"/><Relationship Id="rId2" Type="http://schemas.openxmlformats.org/officeDocument/2006/relationships/image" Target="../media/image63.png"/><Relationship Id="rId1"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1.emf"/></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tags" Target="../tags/tag33.xml"/><Relationship Id="rId2" Type="http://schemas.openxmlformats.org/officeDocument/2006/relationships/image" Target="../media/image64.png"/><Relationship Id="rId1" Type="http://schemas.openxmlformats.org/officeDocument/2006/relationships/image" Target="../media/image1.emf"/></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tags" Target="../tags/tag34.xml"/><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tags" Target="../tags/tag35.xml"/><Relationship Id="rId2" Type="http://schemas.openxmlformats.org/officeDocument/2006/relationships/image" Target="../media/image68.png"/><Relationship Id="rId1" Type="http://schemas.openxmlformats.org/officeDocument/2006/relationships/image" Target="../media/image1.emf"/></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tags" Target="../tags/tag36.xml"/><Relationship Id="rId3" Type="http://schemas.openxmlformats.org/officeDocument/2006/relationships/image" Target="../media/image69.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tags" Target="../tags/tag37.xml"/><Relationship Id="rId2" Type="http://schemas.openxmlformats.org/officeDocument/2006/relationships/image" Target="../media/image70.png"/><Relationship Id="rId1" Type="http://schemas.openxmlformats.org/officeDocument/2006/relationships/image" Target="../media/image1.emf"/></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7.xml"/><Relationship Id="rId6" Type="http://schemas.openxmlformats.org/officeDocument/2006/relationships/tags" Target="../tags/tag38.xml"/><Relationship Id="rId5" Type="http://schemas.openxmlformats.org/officeDocument/2006/relationships/image" Target="../media/image71.png"/><Relationship Id="rId4" Type="http://schemas.openxmlformats.org/officeDocument/2006/relationships/image" Target="../media/image22.png"/><Relationship Id="rId3" Type="http://schemas.openxmlformats.org/officeDocument/2006/relationships/image" Target="../media/image17.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image" Target="../media/image1.emf"/></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tags" Target="../tags/tag40.xml"/><Relationship Id="rId2" Type="http://schemas.openxmlformats.org/officeDocument/2006/relationships/image" Target="../media/image72.png"/><Relationship Id="rId1" Type="http://schemas.openxmlformats.org/officeDocument/2006/relationships/image" Target="../media/image1.emf"/></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7.xml"/><Relationship Id="rId5" Type="http://schemas.openxmlformats.org/officeDocument/2006/relationships/tags" Target="../tags/tag41.xml"/><Relationship Id="rId4" Type="http://schemas.openxmlformats.org/officeDocument/2006/relationships/image" Target="../media/image26.png"/><Relationship Id="rId3" Type="http://schemas.openxmlformats.org/officeDocument/2006/relationships/image" Target="../media/image17.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tags" Target="../tags/tag42.xml"/><Relationship Id="rId1" Type="http://schemas.openxmlformats.org/officeDocument/2006/relationships/image" Target="../media/image1.emf"/></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hyperlink" Target="https://makecode.microbit.org/" TargetMode="External"/><Relationship Id="rId1" Type="http://schemas.openxmlformats.org/officeDocument/2006/relationships/image" Target="../media/image1.emf"/></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tags" Target="../tags/tag43.xml"/><Relationship Id="rId2" Type="http://schemas.openxmlformats.org/officeDocument/2006/relationships/image" Target="../media/image73.png"/><Relationship Id="rId1" Type="http://schemas.openxmlformats.org/officeDocument/2006/relationships/image" Target="../media/image1.emf"/></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7.xml"/><Relationship Id="rId5" Type="http://schemas.openxmlformats.org/officeDocument/2006/relationships/tags" Target="../tags/tag44.xml"/><Relationship Id="rId4" Type="http://schemas.openxmlformats.org/officeDocument/2006/relationships/image" Target="../media/image74.jpeg"/><Relationship Id="rId3" Type="http://schemas.openxmlformats.org/officeDocument/2006/relationships/hyperlink" Target="http://makeredu.net/index.html" TargetMode="External"/><Relationship Id="rId2" Type="http://schemas.openxmlformats.org/officeDocument/2006/relationships/image" Target="../media/image1.emf"/><Relationship Id="rId1" Type="http://schemas.openxmlformats.org/officeDocument/2006/relationships/image" Target="../media/image17.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tags" Target="../tags/tag45.xml"/><Relationship Id="rId2" Type="http://schemas.openxmlformats.org/officeDocument/2006/relationships/image" Target="../media/image75.png"/><Relationship Id="rId1" Type="http://schemas.openxmlformats.org/officeDocument/2006/relationships/image" Target="../media/image1.emf"/></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tags" Target="../tags/tag46.xml"/><Relationship Id="rId2" Type="http://schemas.openxmlformats.org/officeDocument/2006/relationships/image" Target="../media/image76.png"/><Relationship Id="rId1" Type="http://schemas.openxmlformats.org/officeDocument/2006/relationships/image" Target="../media/image1.emf"/></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7.xml"/><Relationship Id="rId7" Type="http://schemas.openxmlformats.org/officeDocument/2006/relationships/tags" Target="../tags/tag47.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29.png"/><Relationship Id="rId3" Type="http://schemas.openxmlformats.org/officeDocument/2006/relationships/image" Target="../media/image17.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image" Target="../media/image1.emf"/></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tags" Target="../tags/tag49.xml"/><Relationship Id="rId2" Type="http://schemas.openxmlformats.org/officeDocument/2006/relationships/image" Target="../media/image77.png"/><Relationship Id="rId1" Type="http://schemas.openxmlformats.org/officeDocument/2006/relationships/image" Target="../media/image1.emf"/></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7.xml"/><Relationship Id="rId7" Type="http://schemas.openxmlformats.org/officeDocument/2006/relationships/tags" Target="../tags/tag50.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6.png"/><Relationship Id="rId3" Type="http://schemas.openxmlformats.org/officeDocument/2006/relationships/image" Target="../media/image17.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7.xml"/><Relationship Id="rId3" Type="http://schemas.openxmlformats.org/officeDocument/2006/relationships/tags" Target="../tags/tag51.xml"/><Relationship Id="rId2" Type="http://schemas.openxmlformats.org/officeDocument/2006/relationships/image" Target="../media/image78.png"/><Relationship Id="rId1" Type="http://schemas.openxmlformats.org/officeDocument/2006/relationships/image" Target="../media/image1.emf"/></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7.xml"/><Relationship Id="rId5" Type="http://schemas.openxmlformats.org/officeDocument/2006/relationships/tags" Target="../tags/tag52.xml"/><Relationship Id="rId4" Type="http://schemas.openxmlformats.org/officeDocument/2006/relationships/image" Target="../media/image28.png"/><Relationship Id="rId3" Type="http://schemas.openxmlformats.org/officeDocument/2006/relationships/image" Target="../media/image17.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5.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0" Type="http://schemas.openxmlformats.org/officeDocument/2006/relationships/slideLayout" Target="../slideLayouts/slideLayout7.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7.xml"/><Relationship Id="rId3" Type="http://schemas.openxmlformats.org/officeDocument/2006/relationships/tags" Target="../tags/tag53.xml"/><Relationship Id="rId2" Type="http://schemas.openxmlformats.org/officeDocument/2006/relationships/image" Target="../media/image79.png"/><Relationship Id="rId1" Type="http://schemas.openxmlformats.org/officeDocument/2006/relationships/image" Target="../media/image1.emf"/></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7.xml"/><Relationship Id="rId3" Type="http://schemas.openxmlformats.org/officeDocument/2006/relationships/tags" Target="../tags/tag54.xml"/><Relationship Id="rId2" Type="http://schemas.openxmlformats.org/officeDocument/2006/relationships/image" Target="../media/image80.png"/><Relationship Id="rId1" Type="http://schemas.openxmlformats.org/officeDocument/2006/relationships/image" Target="../media/image1.emf"/></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7.xml"/><Relationship Id="rId6" Type="http://schemas.openxmlformats.org/officeDocument/2006/relationships/tags" Target="../tags/tag55.xml"/><Relationship Id="rId5" Type="http://schemas.openxmlformats.org/officeDocument/2006/relationships/image" Target="../media/image82.png"/><Relationship Id="rId4" Type="http://schemas.openxmlformats.org/officeDocument/2006/relationships/image" Target="../media/image81.jpeg"/><Relationship Id="rId3" Type="http://schemas.openxmlformats.org/officeDocument/2006/relationships/image" Target="../media/image17.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7.xml"/><Relationship Id="rId3" Type="http://schemas.openxmlformats.org/officeDocument/2006/relationships/tags" Target="../tags/tag56.xml"/><Relationship Id="rId2" Type="http://schemas.openxmlformats.org/officeDocument/2006/relationships/image" Target="../media/image83.png"/><Relationship Id="rId1" Type="http://schemas.openxmlformats.org/officeDocument/2006/relationships/image" Target="../media/image1.emf"/></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7.xml"/><Relationship Id="rId5" Type="http://schemas.openxmlformats.org/officeDocument/2006/relationships/tags" Target="../tags/tag57.xml"/><Relationship Id="rId4" Type="http://schemas.openxmlformats.org/officeDocument/2006/relationships/image" Target="../media/image25.png"/><Relationship Id="rId3" Type="http://schemas.openxmlformats.org/officeDocument/2006/relationships/image" Target="../media/image17.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7.xml"/><Relationship Id="rId3" Type="http://schemas.openxmlformats.org/officeDocument/2006/relationships/tags" Target="../tags/tag58.xml"/><Relationship Id="rId2" Type="http://schemas.openxmlformats.org/officeDocument/2006/relationships/image" Target="../media/image84.png"/><Relationship Id="rId1" Type="http://schemas.openxmlformats.org/officeDocument/2006/relationships/image" Target="../media/image1.emf"/></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7.xml"/><Relationship Id="rId5" Type="http://schemas.openxmlformats.org/officeDocument/2006/relationships/tags" Target="../tags/tag59.xml"/><Relationship Id="rId4" Type="http://schemas.openxmlformats.org/officeDocument/2006/relationships/image" Target="../media/image34.png"/><Relationship Id="rId3" Type="http://schemas.openxmlformats.org/officeDocument/2006/relationships/image" Target="../media/image17.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tags" Target="../tags/tag60.xml"/><Relationship Id="rId2" Type="http://schemas.openxmlformats.org/officeDocument/2006/relationships/image" Target="../media/image85.png"/><Relationship Id="rId1" Type="http://schemas.openxmlformats.org/officeDocument/2006/relationships/image" Target="../media/image1.emf"/></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7.xml"/><Relationship Id="rId5" Type="http://schemas.openxmlformats.org/officeDocument/2006/relationships/tags" Target="../tags/tag61.xml"/><Relationship Id="rId4" Type="http://schemas.openxmlformats.org/officeDocument/2006/relationships/image" Target="../media/image27.png"/><Relationship Id="rId3" Type="http://schemas.openxmlformats.org/officeDocument/2006/relationships/image" Target="../media/image17.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tags" Target="../tags/tag62.xml"/><Relationship Id="rId2" Type="http://schemas.openxmlformats.org/officeDocument/2006/relationships/image" Target="../media/image86.png"/><Relationship Id="rId1"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7.xml"/><Relationship Id="rId5" Type="http://schemas.openxmlformats.org/officeDocument/2006/relationships/tags" Target="../tags/tag63.xml"/><Relationship Id="rId4" Type="http://schemas.openxmlformats.org/officeDocument/2006/relationships/image" Target="../media/image33.png"/><Relationship Id="rId3" Type="http://schemas.openxmlformats.org/officeDocument/2006/relationships/image" Target="../media/image17.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7.xml"/><Relationship Id="rId4" Type="http://schemas.openxmlformats.org/officeDocument/2006/relationships/tags" Target="../tags/tag64.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1.emf"/></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7.xml"/><Relationship Id="rId3" Type="http://schemas.openxmlformats.org/officeDocument/2006/relationships/tags" Target="../tags/tag65.xml"/><Relationship Id="rId2" Type="http://schemas.openxmlformats.org/officeDocument/2006/relationships/image" Target="../media/image89.png"/><Relationship Id="rId1" Type="http://schemas.openxmlformats.org/officeDocument/2006/relationships/image" Target="../media/image1.emf"/></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7.xml"/><Relationship Id="rId3" Type="http://schemas.openxmlformats.org/officeDocument/2006/relationships/tags" Target="../tags/tag66.xml"/><Relationship Id="rId2" Type="http://schemas.openxmlformats.org/officeDocument/2006/relationships/image" Target="../media/image90.png"/><Relationship Id="rId1" Type="http://schemas.openxmlformats.org/officeDocument/2006/relationships/image" Target="../media/image1.emf"/></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7.xml"/><Relationship Id="rId3" Type="http://schemas.openxmlformats.org/officeDocument/2006/relationships/tags" Target="../tags/tag67.xml"/><Relationship Id="rId2" Type="http://schemas.openxmlformats.org/officeDocument/2006/relationships/image" Target="../media/image91.png"/><Relationship Id="rId1" Type="http://schemas.openxmlformats.org/officeDocument/2006/relationships/image" Target="../media/image1.emf"/></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7.xml"/><Relationship Id="rId3" Type="http://schemas.openxmlformats.org/officeDocument/2006/relationships/tags" Target="../tags/tag68.xml"/><Relationship Id="rId2" Type="http://schemas.openxmlformats.org/officeDocument/2006/relationships/image" Target="../media/image92.png"/><Relationship Id="rId1" Type="http://schemas.openxmlformats.org/officeDocument/2006/relationships/image" Target="../media/image1.emf"/></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makecode.microbit.org/" TargetMode="Externa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hyperlink" Target="http://makeredu.net/index.html" TargetMode="External"/><Relationship Id="rId1" Type="http://schemas.openxmlformats.org/officeDocument/2006/relationships/image" Target="../media/image1.emf"/></Relationships>
</file>

<file path=ppt/slides/_rels/slide9.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6" Type="http://schemas.openxmlformats.org/officeDocument/2006/relationships/slideLayout" Target="../slideLayouts/slideLayout7.xml"/><Relationship Id="rId15" Type="http://schemas.openxmlformats.org/officeDocument/2006/relationships/image" Target="../media/image35.png"/><Relationship Id="rId14" Type="http://schemas.openxmlformats.org/officeDocument/2006/relationships/image" Target="../media/image34.png"/><Relationship Id="rId13" Type="http://schemas.openxmlformats.org/officeDocument/2006/relationships/image" Target="../media/image33.png"/><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975485" y="4676140"/>
            <a:ext cx="8241030" cy="706755"/>
          </a:xfrm>
          <a:prstGeom prst="rect">
            <a:avLst/>
          </a:prstGeom>
          <a:noFill/>
        </p:spPr>
        <p:txBody>
          <a:bodyPr wrap="square" rtlCol="0">
            <a:spAutoFit/>
          </a:bodyPr>
          <a:lstStyle/>
          <a:p>
            <a:pPr algn="ctr"/>
            <a:r>
              <a:rPr lang="en-US" altLang="zh-CN" sz="4000" dirty="0" smtClean="0">
                <a:solidFill>
                  <a:schemeClr val="tx1"/>
                </a:solidFill>
                <a:latin typeface="造字工房力黑（非商用）常规体" charset="-122"/>
                <a:ea typeface="造字工房力黑（非商用）常规体" charset="-122"/>
              </a:rPr>
              <a:t>micro:bit</a:t>
            </a:r>
            <a:r>
              <a:rPr lang="zh-CN" altLang="en-US" sz="4000" dirty="0" smtClean="0">
                <a:solidFill>
                  <a:schemeClr val="tx1"/>
                </a:solidFill>
                <a:latin typeface="造字工房力黑（非商用）常规体" charset="-122"/>
                <a:ea typeface="造字工房力黑（非商用）常规体" charset="-122"/>
              </a:rPr>
              <a:t>入门套件</a:t>
            </a:r>
            <a:endParaRPr lang="zh-CN" altLang="en-US" sz="4000" dirty="0" smtClean="0">
              <a:solidFill>
                <a:schemeClr val="tx1"/>
              </a:solidFill>
              <a:latin typeface="造字工房力黑（非商用）常规体" charset="-122"/>
              <a:ea typeface="造字工房力黑（非商用）常规体" charset="-122"/>
            </a:endParaRPr>
          </a:p>
        </p:txBody>
      </p:sp>
      <p:sp>
        <p:nvSpPr>
          <p:cNvPr id="146" name="任意多边形 145"/>
          <p:cNvSpPr/>
          <p:nvPr/>
        </p:nvSpPr>
        <p:spPr>
          <a:xfrm>
            <a:off x="0" y="6271657"/>
            <a:ext cx="12192000" cy="600170"/>
          </a:xfrm>
          <a:custGeom>
            <a:avLst/>
            <a:gdLst>
              <a:gd name="connsiteX0" fmla="*/ 0 w 12192000"/>
              <a:gd name="connsiteY0" fmla="*/ 0 h 600170"/>
              <a:gd name="connsiteX1" fmla="*/ 12192000 w 12192000"/>
              <a:gd name="connsiteY1" fmla="*/ 0 h 600170"/>
              <a:gd name="connsiteX2" fmla="*/ 12192000 w 12192000"/>
              <a:gd name="connsiteY2" fmla="*/ 600170 h 600170"/>
              <a:gd name="connsiteX3" fmla="*/ 6158242 w 12192000"/>
              <a:gd name="connsiteY3" fmla="*/ 600170 h 600170"/>
              <a:gd name="connsiteX4" fmla="*/ 6092470 w 12192000"/>
              <a:gd name="connsiteY4" fmla="*/ 514290 h 600170"/>
              <a:gd name="connsiteX5" fmla="*/ 6026696 w 12192000"/>
              <a:gd name="connsiteY5" fmla="*/ 600170 h 600170"/>
              <a:gd name="connsiteX6" fmla="*/ 0 w 12192000"/>
              <a:gd name="connsiteY6" fmla="*/ 600170 h 60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0170">
                <a:moveTo>
                  <a:pt x="0" y="0"/>
                </a:moveTo>
                <a:lnTo>
                  <a:pt x="12192000" y="0"/>
                </a:lnTo>
                <a:lnTo>
                  <a:pt x="12192000" y="600170"/>
                </a:lnTo>
                <a:lnTo>
                  <a:pt x="6158242" y="600170"/>
                </a:lnTo>
                <a:lnTo>
                  <a:pt x="6092470" y="514290"/>
                </a:lnTo>
                <a:lnTo>
                  <a:pt x="6026696" y="600170"/>
                </a:lnTo>
                <a:lnTo>
                  <a:pt x="0" y="60017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9" name="组合 1078"/>
          <p:cNvGrpSpPr/>
          <p:nvPr/>
        </p:nvGrpSpPr>
        <p:grpSpPr>
          <a:xfrm>
            <a:off x="352650" y="6311483"/>
            <a:ext cx="520521" cy="520521"/>
            <a:chOff x="314499" y="2507107"/>
            <a:chExt cx="1127012" cy="1127012"/>
          </a:xfrm>
        </p:grpSpPr>
        <p:sp>
          <p:nvSpPr>
            <p:cNvPr id="1078" name="椭圆 1077"/>
            <p:cNvSpPr/>
            <p:nvPr/>
          </p:nvSpPr>
          <p:spPr>
            <a:xfrm>
              <a:off x="314499" y="2507107"/>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0" name="图片 119"/>
            <p:cNvPicPr>
              <a:picLocks noChangeAspect="1"/>
            </p:cNvPicPr>
            <p:nvPr/>
          </p:nvPicPr>
          <p:blipFill>
            <a:blip r:embed="rId1">
              <a:biLevel thresh="25000"/>
            </a:blip>
            <a:stretch>
              <a:fillRect/>
            </a:stretch>
          </p:blipFill>
          <p:spPr>
            <a:xfrm>
              <a:off x="552870" y="2741736"/>
              <a:ext cx="642806" cy="657754"/>
            </a:xfrm>
            <a:prstGeom prst="rect">
              <a:avLst/>
            </a:prstGeom>
          </p:spPr>
        </p:pic>
      </p:grpSp>
      <p:grpSp>
        <p:nvGrpSpPr>
          <p:cNvPr id="1080" name="组合 1079"/>
          <p:cNvGrpSpPr/>
          <p:nvPr/>
        </p:nvGrpSpPr>
        <p:grpSpPr>
          <a:xfrm>
            <a:off x="1069318" y="6320226"/>
            <a:ext cx="520521" cy="520521"/>
            <a:chOff x="1655617" y="2521301"/>
            <a:chExt cx="1127012" cy="1127012"/>
          </a:xfrm>
        </p:grpSpPr>
        <p:sp>
          <p:nvSpPr>
            <p:cNvPr id="124" name="椭圆 123"/>
            <p:cNvSpPr/>
            <p:nvPr/>
          </p:nvSpPr>
          <p:spPr>
            <a:xfrm>
              <a:off x="1655617" y="2521301"/>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2">
              <a:biLevel thresh="25000"/>
            </a:blip>
            <a:stretch>
              <a:fillRect/>
            </a:stretch>
          </p:blipFill>
          <p:spPr>
            <a:xfrm>
              <a:off x="1897813" y="2741736"/>
              <a:ext cx="642620" cy="657754"/>
            </a:xfrm>
            <a:prstGeom prst="rect">
              <a:avLst/>
            </a:prstGeom>
          </p:spPr>
        </p:pic>
      </p:grpSp>
      <p:grpSp>
        <p:nvGrpSpPr>
          <p:cNvPr id="1081" name="组合 1080"/>
          <p:cNvGrpSpPr/>
          <p:nvPr/>
        </p:nvGrpSpPr>
        <p:grpSpPr>
          <a:xfrm>
            <a:off x="1785986" y="6311482"/>
            <a:ext cx="520521" cy="520521"/>
            <a:chOff x="2918407" y="2502795"/>
            <a:chExt cx="1127012" cy="1127012"/>
          </a:xfrm>
        </p:grpSpPr>
        <p:sp>
          <p:nvSpPr>
            <p:cNvPr id="126" name="椭圆 125"/>
            <p:cNvSpPr/>
            <p:nvPr/>
          </p:nvSpPr>
          <p:spPr>
            <a:xfrm>
              <a:off x="2918407" y="2502795"/>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8" name="图片 117"/>
            <p:cNvPicPr>
              <a:picLocks noChangeAspect="1"/>
            </p:cNvPicPr>
            <p:nvPr/>
          </p:nvPicPr>
          <p:blipFill>
            <a:blip r:embed="rId3">
              <a:biLevel thresh="25000"/>
            </a:blip>
            <a:stretch>
              <a:fillRect/>
            </a:stretch>
          </p:blipFill>
          <p:spPr>
            <a:xfrm>
              <a:off x="3163539" y="2740094"/>
              <a:ext cx="642620" cy="659396"/>
            </a:xfrm>
            <a:prstGeom prst="rect">
              <a:avLst/>
            </a:prstGeom>
          </p:spPr>
        </p:pic>
      </p:grpSp>
      <p:grpSp>
        <p:nvGrpSpPr>
          <p:cNvPr id="66" name="组合 65"/>
          <p:cNvGrpSpPr/>
          <p:nvPr/>
        </p:nvGrpSpPr>
        <p:grpSpPr>
          <a:xfrm>
            <a:off x="9430717" y="6452642"/>
            <a:ext cx="320322" cy="320318"/>
            <a:chOff x="9848438" y="6428700"/>
            <a:chExt cx="221677" cy="221676"/>
          </a:xfrm>
        </p:grpSpPr>
        <p:sp>
          <p:nvSpPr>
            <p:cNvPr id="65" name="矩形 64"/>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910456" y="642302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3714750" y="1139190"/>
            <a:ext cx="4761865" cy="3028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4685030"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micro:bit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入门套件</a:t>
            </a:r>
            <a:r>
              <a:rPr lang="en-US" sz="28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课程目录</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4578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目        录</a:t>
            </a:r>
            <a:endParaRPr lang="zh-CN" altLang="en-US" sz="2400">
              <a:solidFill>
                <a:srgbClr val="FFFFFF"/>
              </a:solidFill>
              <a:latin typeface="造字工房力黑（非商用）常规体" charset="-122"/>
              <a:ea typeface="造字工房力黑（非商用）常规体" charset="-122"/>
            </a:endParaRPr>
          </a:p>
        </p:txBody>
      </p:sp>
      <p:grpSp>
        <p:nvGrpSpPr>
          <p:cNvPr id="5" name="组合 4"/>
          <p:cNvGrpSpPr/>
          <p:nvPr>
            <p:custDataLst>
              <p:tags r:id="rId2"/>
            </p:custDataLst>
          </p:nvPr>
        </p:nvGrpSpPr>
        <p:grpSpPr>
          <a:xfrm>
            <a:off x="1838326" y="2069939"/>
            <a:ext cx="2581910" cy="2840990"/>
            <a:chOff x="904876" y="2090894"/>
            <a:chExt cx="2292650" cy="2522704"/>
          </a:xfrm>
        </p:grpSpPr>
        <p:sp>
          <p:nvSpPr>
            <p:cNvPr id="6" name="任意多边形 5"/>
            <p:cNvSpPr>
              <a:spLocks noChangeAspect="1"/>
            </p:cNvSpPr>
            <p:nvPr>
              <p:custDataLst>
                <p:tags r:id="rId3"/>
              </p:custDataLst>
            </p:nvPr>
          </p:nvSpPr>
          <p:spPr>
            <a:xfrm rot="2567651" flipH="1">
              <a:off x="904876" y="2090894"/>
              <a:ext cx="1060185" cy="1075828"/>
            </a:xfrm>
            <a:custGeom>
              <a:avLst/>
              <a:gdLst>
                <a:gd name="connsiteX0" fmla="*/ 2879717 w 3642973"/>
                <a:gd name="connsiteY0" fmla="*/ 715706 h 3696730"/>
                <a:gd name="connsiteX1" fmla="*/ 2185324 w 3642973"/>
                <a:gd name="connsiteY1" fmla="*/ 395031 h 3696730"/>
                <a:gd name="connsiteX2" fmla="*/ 2145269 w 3642973"/>
                <a:gd name="connsiteY2" fmla="*/ 395569 h 3696730"/>
                <a:gd name="connsiteX3" fmla="*/ 2138241 w 3642973"/>
                <a:gd name="connsiteY3" fmla="*/ 372342 h 3696730"/>
                <a:gd name="connsiteX4" fmla="*/ 1970125 w 3642973"/>
                <a:gd name="connsiteY4" fmla="*/ 22989 h 3696730"/>
                <a:gd name="connsiteX5" fmla="*/ 1953243 w 3642973"/>
                <a:gd name="connsiteY5" fmla="*/ 0 h 3696730"/>
                <a:gd name="connsiteX6" fmla="*/ 1936361 w 3642973"/>
                <a:gd name="connsiteY6" fmla="*/ 22989 h 3696730"/>
                <a:gd name="connsiteX7" fmla="*/ 1768245 w 3642973"/>
                <a:gd name="connsiteY7" fmla="*/ 372342 h 3696730"/>
                <a:gd name="connsiteX8" fmla="*/ 1732837 w 3642973"/>
                <a:gd name="connsiteY8" fmla="*/ 489370 h 3696730"/>
                <a:gd name="connsiteX9" fmla="*/ 1702304 w 3642973"/>
                <a:gd name="connsiteY9" fmla="*/ 504014 h 3696730"/>
                <a:gd name="connsiteX10" fmla="*/ 1576443 w 3642973"/>
                <a:gd name="connsiteY10" fmla="*/ 609196 h 3696730"/>
                <a:gd name="connsiteX11" fmla="*/ 1532159 w 3642973"/>
                <a:gd name="connsiteY11" fmla="*/ 1581836 h 3696730"/>
                <a:gd name="connsiteX12" fmla="*/ 1550136 w 3642973"/>
                <a:gd name="connsiteY12" fmla="*/ 1608979 h 3696730"/>
                <a:gd name="connsiteX13" fmla="*/ 1548807 w 3642973"/>
                <a:gd name="connsiteY13" fmla="*/ 1608641 h 3696730"/>
                <a:gd name="connsiteX14" fmla="*/ 1023852 w 3642973"/>
                <a:gd name="connsiteY14" fmla="*/ 1791516 h 3696730"/>
                <a:gd name="connsiteX15" fmla="*/ 353458 w 3642973"/>
                <a:gd name="connsiteY15" fmla="*/ 2515622 h 3696730"/>
                <a:gd name="connsiteX16" fmla="*/ 308564 w 3642973"/>
                <a:gd name="connsiteY16" fmla="*/ 2423357 h 3696730"/>
                <a:gd name="connsiteX17" fmla="*/ 252288 w 3642973"/>
                <a:gd name="connsiteY17" fmla="*/ 2259997 h 3696730"/>
                <a:gd name="connsiteX18" fmla="*/ 192403 w 3642973"/>
                <a:gd name="connsiteY18" fmla="*/ 1789015 h 3696730"/>
                <a:gd name="connsiteX19" fmla="*/ 1698 w 3642973"/>
                <a:gd name="connsiteY19" fmla="*/ 1319521 h 3696730"/>
                <a:gd name="connsiteX20" fmla="*/ 99412 w 3642973"/>
                <a:gd name="connsiteY20" fmla="*/ 1728401 h 3696730"/>
                <a:gd name="connsiteX21" fmla="*/ 109744 w 3642973"/>
                <a:gd name="connsiteY21" fmla="*/ 2073567 h 3696730"/>
                <a:gd name="connsiteX22" fmla="*/ 233073 w 3642973"/>
                <a:gd name="connsiteY22" fmla="*/ 2577198 h 3696730"/>
                <a:gd name="connsiteX23" fmla="*/ 248542 w 3642973"/>
                <a:gd name="connsiteY23" fmla="*/ 2628944 h 3696730"/>
                <a:gd name="connsiteX24" fmla="*/ 37960 w 3642973"/>
                <a:gd name="connsiteY24" fmla="*/ 2856398 h 3696730"/>
                <a:gd name="connsiteX25" fmla="*/ 945621 w 3642973"/>
                <a:gd name="connsiteY25" fmla="*/ 3696730 h 3696730"/>
                <a:gd name="connsiteX26" fmla="*/ 1931512 w 3642973"/>
                <a:gd name="connsiteY26" fmla="*/ 2631848 h 3696730"/>
                <a:gd name="connsiteX27" fmla="*/ 2088644 w 3642973"/>
                <a:gd name="connsiteY27" fmla="*/ 2206933 h 3696730"/>
                <a:gd name="connsiteX28" fmla="*/ 2074298 w 3642973"/>
                <a:gd name="connsiteY28" fmla="*/ 2100559 h 3696730"/>
                <a:gd name="connsiteX29" fmla="*/ 2119809 w 3642973"/>
                <a:gd name="connsiteY29" fmla="*/ 2125895 h 3696730"/>
                <a:gd name="connsiteX30" fmla="*/ 3086161 w 3642973"/>
                <a:gd name="connsiteY30" fmla="*/ 2006925 h 3696730"/>
                <a:gd name="connsiteX31" fmla="*/ 3181350 w 3642973"/>
                <a:gd name="connsiteY31" fmla="*/ 1873347 h 3696730"/>
                <a:gd name="connsiteX32" fmla="*/ 3195347 w 3642973"/>
                <a:gd name="connsiteY32" fmla="*/ 1837281 h 3696730"/>
                <a:gd name="connsiteX33" fmla="*/ 3285965 w 3642973"/>
                <a:gd name="connsiteY33" fmla="*/ 1802051 h 3696730"/>
                <a:gd name="connsiteX34" fmla="*/ 3621351 w 3642973"/>
                <a:gd name="connsiteY34" fmla="*/ 1607560 h 3696730"/>
                <a:gd name="connsiteX35" fmla="*/ 3642973 w 3642973"/>
                <a:gd name="connsiteY35" fmla="*/ 1588960 h 3696730"/>
                <a:gd name="connsiteX36" fmla="*/ 3618754 w 3642973"/>
                <a:gd name="connsiteY36" fmla="*/ 1573896 h 3696730"/>
                <a:gd name="connsiteX37" fmla="*/ 3257504 w 3642973"/>
                <a:gd name="connsiteY37" fmla="*/ 1433150 h 3696730"/>
                <a:gd name="connsiteX38" fmla="*/ 3256003 w 3642973"/>
                <a:gd name="connsiteY38" fmla="*/ 1432820 h 3696730"/>
                <a:gd name="connsiteX39" fmla="*/ 3252855 w 3642973"/>
                <a:gd name="connsiteY39" fmla="*/ 1383374 h 3696730"/>
                <a:gd name="connsiteX40" fmla="*/ 2879717 w 3642973"/>
                <a:gd name="connsiteY40" fmla="*/ 715706 h 369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42973" h="3696730">
                  <a:moveTo>
                    <a:pt x="2879717" y="715706"/>
                  </a:moveTo>
                  <a:cubicBezTo>
                    <a:pt x="2671268" y="522720"/>
                    <a:pt x="2421170" y="414305"/>
                    <a:pt x="2185324" y="395031"/>
                  </a:cubicBezTo>
                  <a:lnTo>
                    <a:pt x="2145269" y="395569"/>
                  </a:lnTo>
                  <a:lnTo>
                    <a:pt x="2138241" y="372342"/>
                  </a:lnTo>
                  <a:cubicBezTo>
                    <a:pt x="2092851" y="239931"/>
                    <a:pt x="2035964" y="121936"/>
                    <a:pt x="1970125" y="22989"/>
                  </a:cubicBezTo>
                  <a:lnTo>
                    <a:pt x="1953243" y="0"/>
                  </a:lnTo>
                  <a:lnTo>
                    <a:pt x="1936361" y="22989"/>
                  </a:lnTo>
                  <a:cubicBezTo>
                    <a:pt x="1870521" y="121936"/>
                    <a:pt x="1813635" y="239931"/>
                    <a:pt x="1768245" y="372342"/>
                  </a:cubicBezTo>
                  <a:lnTo>
                    <a:pt x="1732837" y="489370"/>
                  </a:lnTo>
                  <a:lnTo>
                    <a:pt x="1702304" y="504014"/>
                  </a:lnTo>
                  <a:cubicBezTo>
                    <a:pt x="1656548" y="533266"/>
                    <a:pt x="1614303" y="568302"/>
                    <a:pt x="1576443" y="609196"/>
                  </a:cubicBezTo>
                  <a:cubicBezTo>
                    <a:pt x="1349282" y="854558"/>
                    <a:pt x="1344483" y="1241078"/>
                    <a:pt x="1532159" y="1581836"/>
                  </a:cubicBezTo>
                  <a:lnTo>
                    <a:pt x="1550136" y="1608979"/>
                  </a:lnTo>
                  <a:lnTo>
                    <a:pt x="1548807" y="1608641"/>
                  </a:lnTo>
                  <a:cubicBezTo>
                    <a:pt x="1361003" y="1579729"/>
                    <a:pt x="1162658" y="1641587"/>
                    <a:pt x="1023852" y="1791516"/>
                  </a:cubicBezTo>
                  <a:lnTo>
                    <a:pt x="353458" y="2515622"/>
                  </a:lnTo>
                  <a:lnTo>
                    <a:pt x="308564" y="2423357"/>
                  </a:lnTo>
                  <a:cubicBezTo>
                    <a:pt x="286764" y="2372814"/>
                    <a:pt x="266869" y="2318239"/>
                    <a:pt x="252288" y="2259997"/>
                  </a:cubicBezTo>
                  <a:cubicBezTo>
                    <a:pt x="206974" y="2098234"/>
                    <a:pt x="234168" y="1945762"/>
                    <a:pt x="192403" y="1789015"/>
                  </a:cubicBezTo>
                  <a:cubicBezTo>
                    <a:pt x="150638" y="1632270"/>
                    <a:pt x="17196" y="1329623"/>
                    <a:pt x="1698" y="1319521"/>
                  </a:cubicBezTo>
                  <a:cubicBezTo>
                    <a:pt x="-13801" y="1309418"/>
                    <a:pt x="81405" y="1602726"/>
                    <a:pt x="99412" y="1728401"/>
                  </a:cubicBezTo>
                  <a:cubicBezTo>
                    <a:pt x="117420" y="1854075"/>
                    <a:pt x="73925" y="1892630"/>
                    <a:pt x="109744" y="2073567"/>
                  </a:cubicBezTo>
                  <a:cubicBezTo>
                    <a:pt x="132131" y="2186652"/>
                    <a:pt x="183368" y="2402957"/>
                    <a:pt x="233073" y="2577198"/>
                  </a:cubicBezTo>
                  <a:lnTo>
                    <a:pt x="248542" y="2628944"/>
                  </a:lnTo>
                  <a:lnTo>
                    <a:pt x="37960" y="2856398"/>
                  </a:lnTo>
                  <a:lnTo>
                    <a:pt x="945621" y="3696730"/>
                  </a:lnTo>
                  <a:lnTo>
                    <a:pt x="1931512" y="2631848"/>
                  </a:lnTo>
                  <a:cubicBezTo>
                    <a:pt x="2042558" y="2511905"/>
                    <a:pt x="2094474" y="2358306"/>
                    <a:pt x="2088644" y="2206933"/>
                  </a:cubicBezTo>
                  <a:lnTo>
                    <a:pt x="2074298" y="2100559"/>
                  </a:lnTo>
                  <a:lnTo>
                    <a:pt x="2119809" y="2125895"/>
                  </a:lnTo>
                  <a:cubicBezTo>
                    <a:pt x="2473993" y="2286803"/>
                    <a:pt x="2858999" y="2252287"/>
                    <a:pt x="3086161" y="2006925"/>
                  </a:cubicBezTo>
                  <a:cubicBezTo>
                    <a:pt x="3124021" y="1966032"/>
                    <a:pt x="3155704" y="1921217"/>
                    <a:pt x="3181350" y="1873347"/>
                  </a:cubicBezTo>
                  <a:lnTo>
                    <a:pt x="3195347" y="1837281"/>
                  </a:lnTo>
                  <a:lnTo>
                    <a:pt x="3285965" y="1802051"/>
                  </a:lnTo>
                  <a:cubicBezTo>
                    <a:pt x="3414492" y="1746610"/>
                    <a:pt x="3527761" y="1680815"/>
                    <a:pt x="3621351" y="1607560"/>
                  </a:cubicBezTo>
                  <a:lnTo>
                    <a:pt x="3642973" y="1588960"/>
                  </a:lnTo>
                  <a:lnTo>
                    <a:pt x="3618754" y="1573896"/>
                  </a:lnTo>
                  <a:cubicBezTo>
                    <a:pt x="3515035" y="1515863"/>
                    <a:pt x="3393014" y="1468221"/>
                    <a:pt x="3257504" y="1433150"/>
                  </a:cubicBezTo>
                  <a:lnTo>
                    <a:pt x="3256003" y="1432820"/>
                  </a:lnTo>
                  <a:lnTo>
                    <a:pt x="3252855" y="1383374"/>
                  </a:lnTo>
                  <a:cubicBezTo>
                    <a:pt x="3215496" y="1149710"/>
                    <a:pt x="3088165" y="908692"/>
                    <a:pt x="2879717" y="71570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p>
          </p:txBody>
        </p:sp>
        <p:sp>
          <p:nvSpPr>
            <p:cNvPr id="7" name="椭圆 6"/>
            <p:cNvSpPr/>
            <p:nvPr>
              <p:custDataLst>
                <p:tags r:id="rId4"/>
              </p:custDataLst>
            </p:nvPr>
          </p:nvSpPr>
          <p:spPr>
            <a:xfrm>
              <a:off x="1005802" y="2864816"/>
              <a:ext cx="887061" cy="887056"/>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a:bodyPr>
            <a:p>
              <a:pPr algn="ctr"/>
              <a:r>
                <a:rPr lang="zh-CN" altLang="en-US" sz="3200" dirty="0">
                  <a:solidFill>
                    <a:schemeClr val="bg1"/>
                  </a:solidFill>
                </a:rPr>
                <a:t>基础操作</a:t>
              </a:r>
              <a:endParaRPr lang="zh-CN" altLang="en-US" sz="3200" dirty="0">
                <a:solidFill>
                  <a:schemeClr val="bg1"/>
                </a:solidFill>
              </a:endParaRPr>
            </a:p>
          </p:txBody>
        </p:sp>
        <p:sp>
          <p:nvSpPr>
            <p:cNvPr id="16" name="文本框 15"/>
            <p:cNvSpPr txBox="1"/>
            <p:nvPr>
              <p:custDataLst>
                <p:tags r:id="rId5"/>
              </p:custDataLst>
            </p:nvPr>
          </p:nvSpPr>
          <p:spPr>
            <a:xfrm>
              <a:off x="1932227" y="2453455"/>
              <a:ext cx="1265299" cy="2160143"/>
            </a:xfrm>
            <a:prstGeom prst="rect">
              <a:avLst/>
            </a:prstGeom>
            <a:noFill/>
          </p:spPr>
          <p:txBody>
            <a:bodyPr wrap="square" rtlCol="0">
              <a:noAutofit/>
            </a:bodyPr>
            <a:p>
              <a:r>
                <a:rPr lang="en-US" altLang="zh-CN" dirty="0">
                  <a:solidFill>
                    <a:schemeClr val="bg1">
                      <a:lumMod val="50000"/>
                    </a:schemeClr>
                  </a:solidFill>
                  <a:latin typeface="宋体" panose="02010600030101010101" pitchFamily="2" charset="-122"/>
                  <a:ea typeface="宋体" panose="02010600030101010101" pitchFamily="2" charset="-122"/>
                  <a:hlinkClick r:id="rId6" action="ppaction://hlinksldjump"/>
                </a:rPr>
                <a:t>1.</a:t>
              </a:r>
              <a:r>
                <a:rPr lang="zh-CN" altLang="en-US" dirty="0">
                  <a:solidFill>
                    <a:schemeClr val="bg1">
                      <a:lumMod val="50000"/>
                    </a:schemeClr>
                  </a:solidFill>
                  <a:latin typeface="宋体" panose="02010600030101010101" pitchFamily="2" charset="-122"/>
                  <a:ea typeface="宋体" panose="02010600030101010101" pitchFamily="2" charset="-122"/>
                  <a:hlinkClick r:id="rId6" action="ppaction://hlinksldjump"/>
                </a:rPr>
                <a:t>怦然心动</a:t>
              </a:r>
              <a:endParaRPr lang="zh-CN" altLang="en-US" dirty="0">
                <a:solidFill>
                  <a:schemeClr val="bg1">
                    <a:lumMod val="50000"/>
                  </a:schemeClr>
                </a:solidFill>
                <a:latin typeface="宋体" panose="02010600030101010101" pitchFamily="2" charset="-122"/>
                <a:ea typeface="宋体" panose="02010600030101010101" pitchFamily="2" charset="-122"/>
              </a:endParaRPr>
            </a:p>
            <a:p>
              <a:r>
                <a:rPr lang="en-US" altLang="zh-CN" dirty="0">
                  <a:solidFill>
                    <a:schemeClr val="bg1">
                      <a:lumMod val="50000"/>
                    </a:schemeClr>
                  </a:solidFill>
                  <a:latin typeface="宋体" panose="02010600030101010101" pitchFamily="2" charset="-122"/>
                  <a:ea typeface="宋体" panose="02010600030101010101" pitchFamily="2" charset="-122"/>
                  <a:hlinkClick r:id="rId7" action="ppaction://hlinksldjump"/>
                </a:rPr>
                <a:t>2.</a:t>
              </a:r>
              <a:r>
                <a:rPr lang="zh-CN" altLang="en-US" dirty="0">
                  <a:solidFill>
                    <a:schemeClr val="bg1">
                      <a:lumMod val="50000"/>
                    </a:schemeClr>
                  </a:solidFill>
                  <a:latin typeface="宋体" panose="02010600030101010101" pitchFamily="2" charset="-122"/>
                  <a:ea typeface="宋体" panose="02010600030101010101" pitchFamily="2" charset="-122"/>
                  <a:sym typeface="+mn-ea"/>
                  <a:hlinkClick r:id="rId7" action="ppaction://hlinksldjump"/>
                </a:rPr>
                <a:t>电子骰子</a:t>
              </a:r>
              <a:endParaRPr lang="zh-CN" altLang="en-US" dirty="0">
                <a:solidFill>
                  <a:schemeClr val="bg1">
                    <a:lumMod val="50000"/>
                  </a:schemeClr>
                </a:solidFill>
                <a:latin typeface="宋体" panose="02010600030101010101" pitchFamily="2" charset="-122"/>
                <a:ea typeface="宋体" panose="02010600030101010101" pitchFamily="2" charset="-122"/>
                <a:sym typeface="+mn-ea"/>
              </a:endParaRPr>
            </a:p>
            <a:p>
              <a:r>
                <a:rPr lang="en-US" altLang="zh-CN" dirty="0">
                  <a:solidFill>
                    <a:schemeClr val="bg1">
                      <a:lumMod val="50000"/>
                    </a:schemeClr>
                  </a:solidFill>
                  <a:latin typeface="宋体" panose="02010600030101010101" pitchFamily="2" charset="-122"/>
                  <a:ea typeface="宋体" panose="02010600030101010101" pitchFamily="2" charset="-122"/>
                  <a:hlinkClick r:id="rId8" action="ppaction://hlinksldjump"/>
                </a:rPr>
                <a:t>3.</a:t>
              </a:r>
              <a:r>
                <a:rPr lang="zh-CN" altLang="en-US" dirty="0">
                  <a:solidFill>
                    <a:schemeClr val="bg1">
                      <a:lumMod val="50000"/>
                    </a:schemeClr>
                  </a:solidFill>
                  <a:latin typeface="宋体" panose="02010600030101010101" pitchFamily="2" charset="-122"/>
                  <a:ea typeface="宋体" panose="02010600030101010101" pitchFamily="2" charset="-122"/>
                  <a:sym typeface="+mn-ea"/>
                  <a:hlinkClick r:id="rId8" action="ppaction://hlinksldjump"/>
                </a:rPr>
                <a:t>时光沙漏</a:t>
              </a:r>
              <a:endParaRPr lang="zh-CN" altLang="en-US" dirty="0">
                <a:solidFill>
                  <a:schemeClr val="bg1">
                    <a:lumMod val="50000"/>
                  </a:schemeClr>
                </a:solidFill>
                <a:latin typeface="宋体" panose="02010600030101010101" pitchFamily="2" charset="-122"/>
                <a:ea typeface="宋体" panose="02010600030101010101" pitchFamily="2" charset="-122"/>
              </a:endParaRPr>
            </a:p>
            <a:p>
              <a:r>
                <a:rPr lang="en-US" altLang="zh-CN" dirty="0">
                  <a:solidFill>
                    <a:schemeClr val="bg1">
                      <a:lumMod val="50000"/>
                    </a:schemeClr>
                  </a:solidFill>
                  <a:latin typeface="宋体" panose="02010600030101010101" pitchFamily="2" charset="-122"/>
                  <a:ea typeface="宋体" panose="02010600030101010101" pitchFamily="2" charset="-122"/>
                  <a:hlinkClick r:id="rId9" action="ppaction://hlinksldjump"/>
                </a:rPr>
                <a:t>4.</a:t>
              </a:r>
              <a:r>
                <a:rPr lang="zh-CN" altLang="en-US" dirty="0">
                  <a:solidFill>
                    <a:schemeClr val="bg1">
                      <a:lumMod val="50000"/>
                    </a:schemeClr>
                  </a:solidFill>
                  <a:latin typeface="宋体" panose="02010600030101010101" pitchFamily="2" charset="-122"/>
                  <a:ea typeface="宋体" panose="02010600030101010101" pitchFamily="2" charset="-122"/>
                  <a:hlinkClick r:id="rId9" action="ppaction://hlinksldjump"/>
                </a:rPr>
                <a:t>东南西北</a:t>
              </a:r>
              <a:endParaRPr lang="zh-CN" altLang="en-US" dirty="0">
                <a:solidFill>
                  <a:schemeClr val="bg1">
                    <a:lumMod val="50000"/>
                  </a:schemeClr>
                </a:solidFill>
                <a:latin typeface="宋体" panose="02010600030101010101" pitchFamily="2" charset="-122"/>
                <a:ea typeface="宋体" panose="02010600030101010101" pitchFamily="2" charset="-122"/>
              </a:endParaRPr>
            </a:p>
            <a:p>
              <a:r>
                <a:rPr lang="en-US" altLang="zh-CN" dirty="0">
                  <a:solidFill>
                    <a:schemeClr val="bg1">
                      <a:lumMod val="50000"/>
                    </a:schemeClr>
                  </a:solidFill>
                  <a:latin typeface="宋体" panose="02010600030101010101" pitchFamily="2" charset="-122"/>
                  <a:ea typeface="宋体" panose="02010600030101010101" pitchFamily="2" charset="-122"/>
                  <a:hlinkClick r:id="rId10" action="ppaction://hlinksldjump"/>
                </a:rPr>
                <a:t>5.</a:t>
              </a:r>
              <a:r>
                <a:rPr lang="zh-CN" altLang="en-US" dirty="0">
                  <a:solidFill>
                    <a:schemeClr val="bg1">
                      <a:lumMod val="50000"/>
                    </a:schemeClr>
                  </a:solidFill>
                  <a:latin typeface="宋体" panose="02010600030101010101" pitchFamily="2" charset="-122"/>
                  <a:ea typeface="宋体" panose="02010600030101010101" pitchFamily="2" charset="-122"/>
                  <a:hlinkClick r:id="rId10" action="ppaction://hlinksldjump"/>
                </a:rPr>
                <a:t>温度显示</a:t>
              </a:r>
              <a:endParaRPr lang="zh-CN" altLang="en-US" dirty="0">
                <a:solidFill>
                  <a:schemeClr val="bg1">
                    <a:lumMod val="50000"/>
                  </a:schemeClr>
                </a:solidFill>
                <a:latin typeface="宋体" panose="02010600030101010101" pitchFamily="2" charset="-122"/>
                <a:ea typeface="宋体" panose="02010600030101010101" pitchFamily="2" charset="-122"/>
              </a:endParaRPr>
            </a:p>
            <a:p>
              <a:r>
                <a:rPr lang="en-US" altLang="zh-CN" dirty="0">
                  <a:solidFill>
                    <a:schemeClr val="bg1">
                      <a:lumMod val="50000"/>
                    </a:schemeClr>
                  </a:solidFill>
                  <a:latin typeface="宋体" panose="02010600030101010101" pitchFamily="2" charset="-122"/>
                  <a:ea typeface="宋体" panose="02010600030101010101" pitchFamily="2" charset="-122"/>
                  <a:hlinkClick r:id="rId11" action="ppaction://hlinksldjump"/>
                </a:rPr>
                <a:t>6.</a:t>
              </a:r>
              <a:r>
                <a:rPr lang="zh-CN" altLang="en-US" dirty="0">
                  <a:solidFill>
                    <a:schemeClr val="bg1">
                      <a:lumMod val="50000"/>
                    </a:schemeClr>
                  </a:solidFill>
                  <a:latin typeface="宋体" panose="02010600030101010101" pitchFamily="2" charset="-122"/>
                  <a:ea typeface="宋体" panose="02010600030101010101" pitchFamily="2" charset="-122"/>
                  <a:hlinkClick r:id="rId11" action="ppaction://hlinksldjump"/>
                </a:rPr>
                <a:t>抢答高手</a:t>
              </a:r>
              <a:endParaRPr lang="zh-CN" altLang="en-US" dirty="0">
                <a:solidFill>
                  <a:schemeClr val="bg1">
                    <a:lumMod val="50000"/>
                  </a:schemeClr>
                </a:solidFill>
                <a:latin typeface="宋体" panose="02010600030101010101" pitchFamily="2" charset="-122"/>
                <a:ea typeface="宋体" panose="02010600030101010101" pitchFamily="2" charset="-122"/>
              </a:endParaRPr>
            </a:p>
            <a:p>
              <a:r>
                <a:rPr lang="en-US" altLang="zh-CN" dirty="0">
                  <a:solidFill>
                    <a:schemeClr val="bg1">
                      <a:lumMod val="50000"/>
                    </a:schemeClr>
                  </a:solidFill>
                  <a:latin typeface="宋体" panose="02010600030101010101" pitchFamily="2" charset="-122"/>
                  <a:ea typeface="宋体" panose="02010600030101010101" pitchFamily="2" charset="-122"/>
                  <a:hlinkClick r:id="rId12" action="ppaction://hlinksldjump"/>
                </a:rPr>
                <a:t>7.</a:t>
              </a:r>
              <a:r>
                <a:rPr lang="zh-CN" altLang="en-US" dirty="0">
                  <a:solidFill>
                    <a:schemeClr val="bg1">
                      <a:lumMod val="50000"/>
                    </a:schemeClr>
                  </a:solidFill>
                  <a:latin typeface="宋体" panose="02010600030101010101" pitchFamily="2" charset="-122"/>
                  <a:ea typeface="宋体" panose="02010600030101010101" pitchFamily="2" charset="-122"/>
                  <a:hlinkClick r:id="rId12" action="ppaction://hlinksldjump"/>
                </a:rPr>
                <a:t>重力小球</a:t>
              </a:r>
              <a:endParaRPr lang="zh-CN" altLang="en-US" dirty="0">
                <a:solidFill>
                  <a:schemeClr val="bg1">
                    <a:lumMod val="50000"/>
                  </a:schemeClr>
                </a:solidFill>
                <a:latin typeface="宋体" panose="02010600030101010101" pitchFamily="2" charset="-122"/>
                <a:ea typeface="宋体" panose="02010600030101010101" pitchFamily="2" charset="-122"/>
              </a:endParaRPr>
            </a:p>
            <a:p>
              <a:r>
                <a:rPr lang="en-US" altLang="zh-CN" dirty="0">
                  <a:solidFill>
                    <a:schemeClr val="bg1">
                      <a:lumMod val="50000"/>
                    </a:schemeClr>
                  </a:solidFill>
                  <a:latin typeface="宋体" panose="02010600030101010101" pitchFamily="2" charset="-122"/>
                  <a:ea typeface="宋体" panose="02010600030101010101" pitchFamily="2" charset="-122"/>
                  <a:hlinkClick r:id="rId13" action="ppaction://hlinksldjump"/>
                </a:rPr>
                <a:t>8.</a:t>
              </a:r>
              <a:r>
                <a:rPr lang="zh-CN" altLang="en-US" dirty="0">
                  <a:solidFill>
                    <a:schemeClr val="bg1">
                      <a:lumMod val="50000"/>
                    </a:schemeClr>
                  </a:solidFill>
                  <a:latin typeface="宋体" panose="02010600030101010101" pitchFamily="2" charset="-122"/>
                  <a:ea typeface="宋体" panose="02010600030101010101" pitchFamily="2" charset="-122"/>
                  <a:hlinkClick r:id="rId13" action="ppaction://hlinksldjump"/>
                </a:rPr>
                <a:t>电子停表</a:t>
              </a:r>
              <a:endParaRPr lang="zh-CN" altLang="en-US" dirty="0">
                <a:solidFill>
                  <a:schemeClr val="bg1">
                    <a:lumMod val="50000"/>
                  </a:schemeClr>
                </a:solidFill>
                <a:latin typeface="宋体" panose="02010600030101010101" pitchFamily="2" charset="-122"/>
                <a:ea typeface="宋体" panose="02010600030101010101" pitchFamily="2" charset="-122"/>
              </a:endParaRPr>
            </a:p>
            <a:p>
              <a:endParaRPr lang="zh-CN" altLang="en-US" dirty="0">
                <a:solidFill>
                  <a:schemeClr val="bg1">
                    <a:lumMod val="50000"/>
                  </a:schemeClr>
                </a:solidFill>
                <a:latin typeface="宋体" panose="02010600030101010101" pitchFamily="2" charset="-122"/>
                <a:ea typeface="宋体" panose="02010600030101010101" pitchFamily="2" charset="-122"/>
              </a:endParaRPr>
            </a:p>
          </p:txBody>
        </p:sp>
      </p:grpSp>
      <p:grpSp>
        <p:nvGrpSpPr>
          <p:cNvPr id="14" name="组合 13"/>
          <p:cNvGrpSpPr/>
          <p:nvPr>
            <p:custDataLst>
              <p:tags r:id="rId14"/>
            </p:custDataLst>
          </p:nvPr>
        </p:nvGrpSpPr>
        <p:grpSpPr>
          <a:xfrm>
            <a:off x="4817772" y="2206355"/>
            <a:ext cx="2495550" cy="3627754"/>
            <a:chOff x="3683297" y="3895144"/>
            <a:chExt cx="2215965" cy="3221324"/>
          </a:xfrm>
        </p:grpSpPr>
        <p:sp>
          <p:nvSpPr>
            <p:cNvPr id="8" name="任意多边形 7"/>
            <p:cNvSpPr>
              <a:spLocks noChangeAspect="1"/>
            </p:cNvSpPr>
            <p:nvPr>
              <p:custDataLst>
                <p:tags r:id="rId15"/>
              </p:custDataLst>
            </p:nvPr>
          </p:nvSpPr>
          <p:spPr>
            <a:xfrm rot="2567651" flipH="1">
              <a:off x="4202876" y="3895144"/>
              <a:ext cx="1060185" cy="1075829"/>
            </a:xfrm>
            <a:custGeom>
              <a:avLst/>
              <a:gdLst>
                <a:gd name="connsiteX0" fmla="*/ 2879717 w 3642973"/>
                <a:gd name="connsiteY0" fmla="*/ 715706 h 3696730"/>
                <a:gd name="connsiteX1" fmla="*/ 2185324 w 3642973"/>
                <a:gd name="connsiteY1" fmla="*/ 395031 h 3696730"/>
                <a:gd name="connsiteX2" fmla="*/ 2145269 w 3642973"/>
                <a:gd name="connsiteY2" fmla="*/ 395569 h 3696730"/>
                <a:gd name="connsiteX3" fmla="*/ 2138241 w 3642973"/>
                <a:gd name="connsiteY3" fmla="*/ 372342 h 3696730"/>
                <a:gd name="connsiteX4" fmla="*/ 1970125 w 3642973"/>
                <a:gd name="connsiteY4" fmla="*/ 22989 h 3696730"/>
                <a:gd name="connsiteX5" fmla="*/ 1953243 w 3642973"/>
                <a:gd name="connsiteY5" fmla="*/ 0 h 3696730"/>
                <a:gd name="connsiteX6" fmla="*/ 1936361 w 3642973"/>
                <a:gd name="connsiteY6" fmla="*/ 22989 h 3696730"/>
                <a:gd name="connsiteX7" fmla="*/ 1768245 w 3642973"/>
                <a:gd name="connsiteY7" fmla="*/ 372342 h 3696730"/>
                <a:gd name="connsiteX8" fmla="*/ 1732837 w 3642973"/>
                <a:gd name="connsiteY8" fmla="*/ 489370 h 3696730"/>
                <a:gd name="connsiteX9" fmla="*/ 1702304 w 3642973"/>
                <a:gd name="connsiteY9" fmla="*/ 504014 h 3696730"/>
                <a:gd name="connsiteX10" fmla="*/ 1576443 w 3642973"/>
                <a:gd name="connsiteY10" fmla="*/ 609196 h 3696730"/>
                <a:gd name="connsiteX11" fmla="*/ 1532159 w 3642973"/>
                <a:gd name="connsiteY11" fmla="*/ 1581836 h 3696730"/>
                <a:gd name="connsiteX12" fmla="*/ 1550136 w 3642973"/>
                <a:gd name="connsiteY12" fmla="*/ 1608979 h 3696730"/>
                <a:gd name="connsiteX13" fmla="*/ 1548807 w 3642973"/>
                <a:gd name="connsiteY13" fmla="*/ 1608641 h 3696730"/>
                <a:gd name="connsiteX14" fmla="*/ 1023852 w 3642973"/>
                <a:gd name="connsiteY14" fmla="*/ 1791516 h 3696730"/>
                <a:gd name="connsiteX15" fmla="*/ 353458 w 3642973"/>
                <a:gd name="connsiteY15" fmla="*/ 2515622 h 3696730"/>
                <a:gd name="connsiteX16" fmla="*/ 308564 w 3642973"/>
                <a:gd name="connsiteY16" fmla="*/ 2423357 h 3696730"/>
                <a:gd name="connsiteX17" fmla="*/ 252288 w 3642973"/>
                <a:gd name="connsiteY17" fmla="*/ 2259997 h 3696730"/>
                <a:gd name="connsiteX18" fmla="*/ 192403 w 3642973"/>
                <a:gd name="connsiteY18" fmla="*/ 1789015 h 3696730"/>
                <a:gd name="connsiteX19" fmla="*/ 1698 w 3642973"/>
                <a:gd name="connsiteY19" fmla="*/ 1319521 h 3696730"/>
                <a:gd name="connsiteX20" fmla="*/ 99412 w 3642973"/>
                <a:gd name="connsiteY20" fmla="*/ 1728401 h 3696730"/>
                <a:gd name="connsiteX21" fmla="*/ 109744 w 3642973"/>
                <a:gd name="connsiteY21" fmla="*/ 2073567 h 3696730"/>
                <a:gd name="connsiteX22" fmla="*/ 233073 w 3642973"/>
                <a:gd name="connsiteY22" fmla="*/ 2577198 h 3696730"/>
                <a:gd name="connsiteX23" fmla="*/ 248542 w 3642973"/>
                <a:gd name="connsiteY23" fmla="*/ 2628944 h 3696730"/>
                <a:gd name="connsiteX24" fmla="*/ 37960 w 3642973"/>
                <a:gd name="connsiteY24" fmla="*/ 2856398 h 3696730"/>
                <a:gd name="connsiteX25" fmla="*/ 945621 w 3642973"/>
                <a:gd name="connsiteY25" fmla="*/ 3696730 h 3696730"/>
                <a:gd name="connsiteX26" fmla="*/ 1931512 w 3642973"/>
                <a:gd name="connsiteY26" fmla="*/ 2631848 h 3696730"/>
                <a:gd name="connsiteX27" fmla="*/ 2088644 w 3642973"/>
                <a:gd name="connsiteY27" fmla="*/ 2206933 h 3696730"/>
                <a:gd name="connsiteX28" fmla="*/ 2074298 w 3642973"/>
                <a:gd name="connsiteY28" fmla="*/ 2100559 h 3696730"/>
                <a:gd name="connsiteX29" fmla="*/ 2119809 w 3642973"/>
                <a:gd name="connsiteY29" fmla="*/ 2125895 h 3696730"/>
                <a:gd name="connsiteX30" fmla="*/ 3086161 w 3642973"/>
                <a:gd name="connsiteY30" fmla="*/ 2006925 h 3696730"/>
                <a:gd name="connsiteX31" fmla="*/ 3181350 w 3642973"/>
                <a:gd name="connsiteY31" fmla="*/ 1873347 h 3696730"/>
                <a:gd name="connsiteX32" fmla="*/ 3195347 w 3642973"/>
                <a:gd name="connsiteY32" fmla="*/ 1837281 h 3696730"/>
                <a:gd name="connsiteX33" fmla="*/ 3285965 w 3642973"/>
                <a:gd name="connsiteY33" fmla="*/ 1802051 h 3696730"/>
                <a:gd name="connsiteX34" fmla="*/ 3621351 w 3642973"/>
                <a:gd name="connsiteY34" fmla="*/ 1607560 h 3696730"/>
                <a:gd name="connsiteX35" fmla="*/ 3642973 w 3642973"/>
                <a:gd name="connsiteY35" fmla="*/ 1588960 h 3696730"/>
                <a:gd name="connsiteX36" fmla="*/ 3618754 w 3642973"/>
                <a:gd name="connsiteY36" fmla="*/ 1573896 h 3696730"/>
                <a:gd name="connsiteX37" fmla="*/ 3257504 w 3642973"/>
                <a:gd name="connsiteY37" fmla="*/ 1433150 h 3696730"/>
                <a:gd name="connsiteX38" fmla="*/ 3256003 w 3642973"/>
                <a:gd name="connsiteY38" fmla="*/ 1432820 h 3696730"/>
                <a:gd name="connsiteX39" fmla="*/ 3252855 w 3642973"/>
                <a:gd name="connsiteY39" fmla="*/ 1383374 h 3696730"/>
                <a:gd name="connsiteX40" fmla="*/ 2879717 w 3642973"/>
                <a:gd name="connsiteY40" fmla="*/ 715706 h 369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42973" h="3696730">
                  <a:moveTo>
                    <a:pt x="2879717" y="715706"/>
                  </a:moveTo>
                  <a:cubicBezTo>
                    <a:pt x="2671268" y="522720"/>
                    <a:pt x="2421170" y="414305"/>
                    <a:pt x="2185324" y="395031"/>
                  </a:cubicBezTo>
                  <a:lnTo>
                    <a:pt x="2145269" y="395569"/>
                  </a:lnTo>
                  <a:lnTo>
                    <a:pt x="2138241" y="372342"/>
                  </a:lnTo>
                  <a:cubicBezTo>
                    <a:pt x="2092851" y="239931"/>
                    <a:pt x="2035964" y="121936"/>
                    <a:pt x="1970125" y="22989"/>
                  </a:cubicBezTo>
                  <a:lnTo>
                    <a:pt x="1953243" y="0"/>
                  </a:lnTo>
                  <a:lnTo>
                    <a:pt x="1936361" y="22989"/>
                  </a:lnTo>
                  <a:cubicBezTo>
                    <a:pt x="1870521" y="121936"/>
                    <a:pt x="1813635" y="239931"/>
                    <a:pt x="1768245" y="372342"/>
                  </a:cubicBezTo>
                  <a:lnTo>
                    <a:pt x="1732837" y="489370"/>
                  </a:lnTo>
                  <a:lnTo>
                    <a:pt x="1702304" y="504014"/>
                  </a:lnTo>
                  <a:cubicBezTo>
                    <a:pt x="1656548" y="533266"/>
                    <a:pt x="1614303" y="568302"/>
                    <a:pt x="1576443" y="609196"/>
                  </a:cubicBezTo>
                  <a:cubicBezTo>
                    <a:pt x="1349282" y="854558"/>
                    <a:pt x="1344483" y="1241078"/>
                    <a:pt x="1532159" y="1581836"/>
                  </a:cubicBezTo>
                  <a:lnTo>
                    <a:pt x="1550136" y="1608979"/>
                  </a:lnTo>
                  <a:lnTo>
                    <a:pt x="1548807" y="1608641"/>
                  </a:lnTo>
                  <a:cubicBezTo>
                    <a:pt x="1361003" y="1579729"/>
                    <a:pt x="1162658" y="1641587"/>
                    <a:pt x="1023852" y="1791516"/>
                  </a:cubicBezTo>
                  <a:lnTo>
                    <a:pt x="353458" y="2515622"/>
                  </a:lnTo>
                  <a:lnTo>
                    <a:pt x="308564" y="2423357"/>
                  </a:lnTo>
                  <a:cubicBezTo>
                    <a:pt x="286764" y="2372814"/>
                    <a:pt x="266869" y="2318239"/>
                    <a:pt x="252288" y="2259997"/>
                  </a:cubicBezTo>
                  <a:cubicBezTo>
                    <a:pt x="206974" y="2098234"/>
                    <a:pt x="234168" y="1945762"/>
                    <a:pt x="192403" y="1789015"/>
                  </a:cubicBezTo>
                  <a:cubicBezTo>
                    <a:pt x="150638" y="1632270"/>
                    <a:pt x="17196" y="1329623"/>
                    <a:pt x="1698" y="1319521"/>
                  </a:cubicBezTo>
                  <a:cubicBezTo>
                    <a:pt x="-13801" y="1309418"/>
                    <a:pt x="81405" y="1602726"/>
                    <a:pt x="99412" y="1728401"/>
                  </a:cubicBezTo>
                  <a:cubicBezTo>
                    <a:pt x="117420" y="1854075"/>
                    <a:pt x="73925" y="1892630"/>
                    <a:pt x="109744" y="2073567"/>
                  </a:cubicBezTo>
                  <a:cubicBezTo>
                    <a:pt x="132131" y="2186652"/>
                    <a:pt x="183368" y="2402957"/>
                    <a:pt x="233073" y="2577198"/>
                  </a:cubicBezTo>
                  <a:lnTo>
                    <a:pt x="248542" y="2628944"/>
                  </a:lnTo>
                  <a:lnTo>
                    <a:pt x="37960" y="2856398"/>
                  </a:lnTo>
                  <a:lnTo>
                    <a:pt x="945621" y="3696730"/>
                  </a:lnTo>
                  <a:lnTo>
                    <a:pt x="1931512" y="2631848"/>
                  </a:lnTo>
                  <a:cubicBezTo>
                    <a:pt x="2042558" y="2511905"/>
                    <a:pt x="2094474" y="2358306"/>
                    <a:pt x="2088644" y="2206933"/>
                  </a:cubicBezTo>
                  <a:lnTo>
                    <a:pt x="2074298" y="2100559"/>
                  </a:lnTo>
                  <a:lnTo>
                    <a:pt x="2119809" y="2125895"/>
                  </a:lnTo>
                  <a:cubicBezTo>
                    <a:pt x="2473993" y="2286803"/>
                    <a:pt x="2858999" y="2252287"/>
                    <a:pt x="3086161" y="2006925"/>
                  </a:cubicBezTo>
                  <a:cubicBezTo>
                    <a:pt x="3124021" y="1966032"/>
                    <a:pt x="3155704" y="1921217"/>
                    <a:pt x="3181350" y="1873347"/>
                  </a:cubicBezTo>
                  <a:lnTo>
                    <a:pt x="3195347" y="1837281"/>
                  </a:lnTo>
                  <a:lnTo>
                    <a:pt x="3285965" y="1802051"/>
                  </a:lnTo>
                  <a:cubicBezTo>
                    <a:pt x="3414492" y="1746610"/>
                    <a:pt x="3527761" y="1680815"/>
                    <a:pt x="3621351" y="1607560"/>
                  </a:cubicBezTo>
                  <a:lnTo>
                    <a:pt x="3642973" y="1588960"/>
                  </a:lnTo>
                  <a:lnTo>
                    <a:pt x="3618754" y="1573896"/>
                  </a:lnTo>
                  <a:cubicBezTo>
                    <a:pt x="3515035" y="1515863"/>
                    <a:pt x="3393014" y="1468221"/>
                    <a:pt x="3257504" y="1433150"/>
                  </a:cubicBezTo>
                  <a:lnTo>
                    <a:pt x="3256003" y="1432820"/>
                  </a:lnTo>
                  <a:lnTo>
                    <a:pt x="3252855" y="1383374"/>
                  </a:lnTo>
                  <a:cubicBezTo>
                    <a:pt x="3215496" y="1149710"/>
                    <a:pt x="3088165" y="908692"/>
                    <a:pt x="2879717" y="71570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p>
          </p:txBody>
        </p:sp>
        <p:sp>
          <p:nvSpPr>
            <p:cNvPr id="13" name="椭圆 12"/>
            <p:cNvSpPr/>
            <p:nvPr>
              <p:custDataLst>
                <p:tags r:id="rId16"/>
              </p:custDataLst>
            </p:nvPr>
          </p:nvSpPr>
          <p:spPr>
            <a:xfrm>
              <a:off x="4306401" y="4677715"/>
              <a:ext cx="887061" cy="887057"/>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a:bodyPr>
            <a:p>
              <a:pPr algn="ctr"/>
              <a:r>
                <a:rPr lang="zh-CN" altLang="en-US" sz="3200" dirty="0">
                  <a:solidFill>
                    <a:schemeClr val="bg1"/>
                  </a:solidFill>
                </a:rPr>
                <a:t>扩展应用</a:t>
              </a:r>
              <a:endParaRPr lang="zh-CN" altLang="en-US" sz="3200" dirty="0">
                <a:solidFill>
                  <a:schemeClr val="bg1"/>
                </a:solidFill>
              </a:endParaRPr>
            </a:p>
          </p:txBody>
        </p:sp>
        <p:sp>
          <p:nvSpPr>
            <p:cNvPr id="21" name="文本框 20">
              <a:hlinkClick r:id="rId17" action="ppaction://hlinksldjump"/>
            </p:cNvPr>
            <p:cNvSpPr txBox="1"/>
            <p:nvPr>
              <p:custDataLst>
                <p:tags r:id="rId18"/>
              </p:custDataLst>
            </p:nvPr>
          </p:nvSpPr>
          <p:spPr>
            <a:xfrm>
              <a:off x="3683297" y="5665660"/>
              <a:ext cx="2215965" cy="1450808"/>
            </a:xfrm>
            <a:prstGeom prst="rect">
              <a:avLst/>
            </a:prstGeom>
            <a:noFill/>
          </p:spPr>
          <p:txBody>
            <a:bodyPr wrap="square" rtlCol="0">
              <a:noAutofit/>
            </a:bodyPr>
            <a:p>
              <a:r>
                <a:rPr lang="en-US" altLang="da-DK" dirty="0">
                  <a:solidFill>
                    <a:schemeClr val="bg1">
                      <a:lumMod val="50000"/>
                    </a:schemeClr>
                  </a:solidFill>
                  <a:latin typeface="宋体" panose="02010600030101010101" pitchFamily="2" charset="-122"/>
                  <a:ea typeface="宋体" panose="02010600030101010101" pitchFamily="2" charset="-122"/>
                  <a:sym typeface="+mn-ea"/>
                  <a:hlinkClick r:id="rId19" action="ppaction://hlinksldjump"/>
                </a:rPr>
                <a:t>9.</a:t>
              </a:r>
              <a:r>
                <a:rPr lang="zh-CN" altLang="en-US" dirty="0">
                  <a:solidFill>
                    <a:schemeClr val="bg1">
                      <a:lumMod val="50000"/>
                    </a:schemeClr>
                  </a:solidFill>
                  <a:latin typeface="宋体" panose="02010600030101010101" pitchFamily="2" charset="-122"/>
                  <a:ea typeface="宋体" panose="02010600030101010101" pitchFamily="2" charset="-122"/>
                  <a:sym typeface="+mn-ea"/>
                  <a:hlinkClick r:id="rId19" action="ppaction://hlinksldjump"/>
                </a:rPr>
                <a:t>板载按键的使用</a:t>
              </a:r>
              <a:endParaRPr lang="zh-CN" altLang="en-US" dirty="0">
                <a:solidFill>
                  <a:schemeClr val="bg1">
                    <a:lumMod val="50000"/>
                  </a:schemeClr>
                </a:solidFill>
                <a:latin typeface="宋体" panose="02010600030101010101" pitchFamily="2" charset="-122"/>
                <a:ea typeface="宋体" panose="02010600030101010101" pitchFamily="2" charset="-122"/>
              </a:endParaRPr>
            </a:p>
            <a:p>
              <a:r>
                <a:rPr lang="en-US" altLang="zh-CN" dirty="0">
                  <a:solidFill>
                    <a:schemeClr val="bg1">
                      <a:lumMod val="50000"/>
                    </a:schemeClr>
                  </a:solidFill>
                  <a:latin typeface="宋体" panose="02010600030101010101" pitchFamily="2" charset="-122"/>
                  <a:ea typeface="宋体" panose="02010600030101010101" pitchFamily="2" charset="-122"/>
                  <a:sym typeface="+mn-ea"/>
                  <a:hlinkClick r:id="rId20" action="ppaction://hlinksldjump"/>
                </a:rPr>
                <a:t>10.</a:t>
              </a:r>
              <a:r>
                <a:rPr lang="zh-CN" altLang="en-US" dirty="0">
                  <a:solidFill>
                    <a:schemeClr val="bg1">
                      <a:lumMod val="50000"/>
                    </a:schemeClr>
                  </a:solidFill>
                  <a:latin typeface="宋体" panose="02010600030101010101" pitchFamily="2" charset="-122"/>
                  <a:ea typeface="宋体" panose="02010600030101010101" pitchFamily="2" charset="-122"/>
                  <a:sym typeface="+mn-ea"/>
                  <a:hlinkClick r:id="rId20" action="ppaction://hlinksldjump"/>
                </a:rPr>
                <a:t>板载电位计的使用</a:t>
              </a:r>
              <a:endParaRPr lang="zh-CN" altLang="en-US" dirty="0">
                <a:solidFill>
                  <a:schemeClr val="bg1">
                    <a:lumMod val="50000"/>
                  </a:schemeClr>
                </a:solidFill>
                <a:latin typeface="宋体" panose="02010600030101010101" pitchFamily="2" charset="-122"/>
                <a:ea typeface="宋体" panose="02010600030101010101" pitchFamily="2" charset="-122"/>
              </a:endParaRPr>
            </a:p>
            <a:p>
              <a:r>
                <a:rPr lang="en-US" altLang="zh-CN" dirty="0">
                  <a:solidFill>
                    <a:schemeClr val="bg1">
                      <a:lumMod val="50000"/>
                    </a:schemeClr>
                  </a:solidFill>
                  <a:latin typeface="宋体" panose="02010600030101010101" pitchFamily="2" charset="-122"/>
                  <a:ea typeface="宋体" panose="02010600030101010101" pitchFamily="2" charset="-122"/>
                  <a:sym typeface="+mn-ea"/>
                  <a:hlinkClick r:id="rId21" action="ppaction://hlinksldjump"/>
                </a:rPr>
                <a:t>11.</a:t>
              </a:r>
              <a:r>
                <a:rPr lang="zh-CN" altLang="en-US" dirty="0">
                  <a:solidFill>
                    <a:schemeClr val="bg1">
                      <a:lumMod val="50000"/>
                    </a:schemeClr>
                  </a:solidFill>
                  <a:latin typeface="宋体" panose="02010600030101010101" pitchFamily="2" charset="-122"/>
                  <a:ea typeface="宋体" panose="02010600030101010101" pitchFamily="2" charset="-122"/>
                  <a:sym typeface="+mn-ea"/>
                  <a:hlinkClick r:id="rId21" action="ppaction://hlinksldjump"/>
                </a:rPr>
                <a:t>板载蜂鸣器的使用</a:t>
              </a:r>
              <a:endParaRPr lang="zh-CN" altLang="en-US" dirty="0">
                <a:solidFill>
                  <a:schemeClr val="bg1">
                    <a:lumMod val="50000"/>
                  </a:schemeClr>
                </a:solidFill>
                <a:latin typeface="宋体" panose="02010600030101010101" pitchFamily="2" charset="-122"/>
                <a:ea typeface="宋体" panose="02010600030101010101" pitchFamily="2" charset="-122"/>
              </a:endParaRPr>
            </a:p>
            <a:p>
              <a:r>
                <a:rPr lang="en-US" altLang="zh-CN" dirty="0">
                  <a:solidFill>
                    <a:schemeClr val="bg1">
                      <a:lumMod val="50000"/>
                    </a:schemeClr>
                  </a:solidFill>
                  <a:latin typeface="宋体" panose="02010600030101010101" pitchFamily="2" charset="-122"/>
                  <a:ea typeface="宋体" panose="02010600030101010101" pitchFamily="2" charset="-122"/>
                  <a:sym typeface="+mn-ea"/>
                  <a:hlinkClick r:id="rId22" action="ppaction://hlinksldjump"/>
                </a:rPr>
                <a:t>12.</a:t>
              </a:r>
              <a:r>
                <a:rPr lang="zh-CN" altLang="en-US" dirty="0">
                  <a:solidFill>
                    <a:schemeClr val="bg1">
                      <a:lumMod val="50000"/>
                    </a:schemeClr>
                  </a:solidFill>
                  <a:latin typeface="宋体" panose="02010600030101010101" pitchFamily="2" charset="-122"/>
                  <a:ea typeface="宋体" panose="02010600030101010101" pitchFamily="2" charset="-122"/>
                  <a:sym typeface="+mn-ea"/>
                  <a:hlinkClick r:id="rId22" action="ppaction://hlinksldjump"/>
                </a:rPr>
                <a:t>扩展模拟类传感器</a:t>
              </a:r>
              <a:endParaRPr lang="zh-CN" altLang="en-US" dirty="0">
                <a:solidFill>
                  <a:schemeClr val="bg1">
                    <a:lumMod val="50000"/>
                  </a:schemeClr>
                </a:solidFill>
                <a:latin typeface="宋体" panose="02010600030101010101" pitchFamily="2" charset="-122"/>
                <a:ea typeface="宋体" panose="02010600030101010101" pitchFamily="2" charset="-122"/>
              </a:endParaRPr>
            </a:p>
            <a:p>
              <a:r>
                <a:rPr lang="en-US" altLang="zh-CN" dirty="0">
                  <a:solidFill>
                    <a:schemeClr val="bg1">
                      <a:lumMod val="50000"/>
                    </a:schemeClr>
                  </a:solidFill>
                  <a:latin typeface="宋体" panose="02010600030101010101" pitchFamily="2" charset="-122"/>
                  <a:ea typeface="宋体" panose="02010600030101010101" pitchFamily="2" charset="-122"/>
                  <a:sym typeface="+mn-ea"/>
                  <a:hlinkClick r:id="rId23" action="ppaction://hlinksldjump"/>
                </a:rPr>
                <a:t>13.</a:t>
              </a:r>
              <a:r>
                <a:rPr lang="zh-CN" altLang="en-US" dirty="0">
                  <a:solidFill>
                    <a:schemeClr val="bg1">
                      <a:lumMod val="50000"/>
                    </a:schemeClr>
                  </a:solidFill>
                  <a:latin typeface="宋体" panose="02010600030101010101" pitchFamily="2" charset="-122"/>
                  <a:ea typeface="宋体" panose="02010600030101010101" pitchFamily="2" charset="-122"/>
                  <a:sym typeface="+mn-ea"/>
                  <a:hlinkClick r:id="rId23" action="ppaction://hlinksldjump"/>
                </a:rPr>
                <a:t>扩展数字类传感器</a:t>
              </a:r>
              <a:endParaRPr lang="zh-CN" altLang="en-US" dirty="0">
                <a:solidFill>
                  <a:schemeClr val="bg1">
                    <a:lumMod val="50000"/>
                  </a:schemeClr>
                </a:solidFill>
                <a:latin typeface="宋体" panose="02010600030101010101" pitchFamily="2" charset="-122"/>
                <a:ea typeface="宋体" panose="02010600030101010101" pitchFamily="2" charset="-122"/>
              </a:endParaRPr>
            </a:p>
            <a:p>
              <a:r>
                <a:rPr lang="en-US" altLang="zh-CN" dirty="0">
                  <a:solidFill>
                    <a:schemeClr val="bg1">
                      <a:lumMod val="50000"/>
                    </a:schemeClr>
                  </a:solidFill>
                  <a:latin typeface="宋体" panose="02010600030101010101" pitchFamily="2" charset="-122"/>
                  <a:ea typeface="宋体" panose="02010600030101010101" pitchFamily="2" charset="-122"/>
                  <a:sym typeface="+mn-ea"/>
                  <a:hlinkClick r:id="rId17" action="ppaction://hlinksldjump"/>
                </a:rPr>
                <a:t>14.</a:t>
              </a:r>
              <a:r>
                <a:rPr lang="zh-CN" altLang="en-US" dirty="0">
                  <a:solidFill>
                    <a:schemeClr val="bg1">
                      <a:lumMod val="50000"/>
                    </a:schemeClr>
                  </a:solidFill>
                  <a:latin typeface="宋体" panose="02010600030101010101" pitchFamily="2" charset="-122"/>
                  <a:ea typeface="宋体" panose="02010600030101010101" pitchFamily="2" charset="-122"/>
                  <a:sym typeface="+mn-ea"/>
                  <a:hlinkClick r:id="rId17" action="ppaction://hlinksldjump"/>
                </a:rPr>
                <a:t>电机模块的使用</a:t>
              </a:r>
              <a:endParaRPr lang="zh-CN" altLang="en-US" dirty="0">
                <a:solidFill>
                  <a:schemeClr val="bg1">
                    <a:lumMod val="50000"/>
                  </a:schemeClr>
                </a:solidFill>
                <a:latin typeface="宋体" panose="02010600030101010101" pitchFamily="2" charset="-122"/>
                <a:ea typeface="宋体" panose="02010600030101010101" pitchFamily="2" charset="-122"/>
              </a:endParaRPr>
            </a:p>
          </p:txBody>
        </p:sp>
      </p:grpSp>
      <p:grpSp>
        <p:nvGrpSpPr>
          <p:cNvPr id="9" name="组合 8"/>
          <p:cNvGrpSpPr/>
          <p:nvPr>
            <p:custDataLst>
              <p:tags r:id="rId24"/>
            </p:custDataLst>
          </p:nvPr>
        </p:nvGrpSpPr>
        <p:grpSpPr>
          <a:xfrm>
            <a:off x="7469572" y="2069940"/>
            <a:ext cx="2728974" cy="2740025"/>
            <a:chOff x="5905232" y="2090894"/>
            <a:chExt cx="2423238" cy="2433051"/>
          </a:xfrm>
        </p:grpSpPr>
        <p:sp>
          <p:nvSpPr>
            <p:cNvPr id="10" name="任意多边形 9"/>
            <p:cNvSpPr>
              <a:spLocks noChangeAspect="1"/>
            </p:cNvSpPr>
            <p:nvPr>
              <p:custDataLst>
                <p:tags r:id="rId25"/>
              </p:custDataLst>
            </p:nvPr>
          </p:nvSpPr>
          <p:spPr>
            <a:xfrm rot="2567651" flipH="1">
              <a:off x="7268285" y="2090894"/>
              <a:ext cx="1060185" cy="1075829"/>
            </a:xfrm>
            <a:custGeom>
              <a:avLst/>
              <a:gdLst>
                <a:gd name="connsiteX0" fmla="*/ 2879717 w 3642973"/>
                <a:gd name="connsiteY0" fmla="*/ 715706 h 3696730"/>
                <a:gd name="connsiteX1" fmla="*/ 2185324 w 3642973"/>
                <a:gd name="connsiteY1" fmla="*/ 395031 h 3696730"/>
                <a:gd name="connsiteX2" fmla="*/ 2145269 w 3642973"/>
                <a:gd name="connsiteY2" fmla="*/ 395569 h 3696730"/>
                <a:gd name="connsiteX3" fmla="*/ 2138241 w 3642973"/>
                <a:gd name="connsiteY3" fmla="*/ 372342 h 3696730"/>
                <a:gd name="connsiteX4" fmla="*/ 1970125 w 3642973"/>
                <a:gd name="connsiteY4" fmla="*/ 22989 h 3696730"/>
                <a:gd name="connsiteX5" fmla="*/ 1953243 w 3642973"/>
                <a:gd name="connsiteY5" fmla="*/ 0 h 3696730"/>
                <a:gd name="connsiteX6" fmla="*/ 1936361 w 3642973"/>
                <a:gd name="connsiteY6" fmla="*/ 22989 h 3696730"/>
                <a:gd name="connsiteX7" fmla="*/ 1768245 w 3642973"/>
                <a:gd name="connsiteY7" fmla="*/ 372342 h 3696730"/>
                <a:gd name="connsiteX8" fmla="*/ 1732837 w 3642973"/>
                <a:gd name="connsiteY8" fmla="*/ 489370 h 3696730"/>
                <a:gd name="connsiteX9" fmla="*/ 1702304 w 3642973"/>
                <a:gd name="connsiteY9" fmla="*/ 504014 h 3696730"/>
                <a:gd name="connsiteX10" fmla="*/ 1576443 w 3642973"/>
                <a:gd name="connsiteY10" fmla="*/ 609196 h 3696730"/>
                <a:gd name="connsiteX11" fmla="*/ 1532159 w 3642973"/>
                <a:gd name="connsiteY11" fmla="*/ 1581836 h 3696730"/>
                <a:gd name="connsiteX12" fmla="*/ 1550136 w 3642973"/>
                <a:gd name="connsiteY12" fmla="*/ 1608979 h 3696730"/>
                <a:gd name="connsiteX13" fmla="*/ 1548807 w 3642973"/>
                <a:gd name="connsiteY13" fmla="*/ 1608641 h 3696730"/>
                <a:gd name="connsiteX14" fmla="*/ 1023852 w 3642973"/>
                <a:gd name="connsiteY14" fmla="*/ 1791516 h 3696730"/>
                <a:gd name="connsiteX15" fmla="*/ 353458 w 3642973"/>
                <a:gd name="connsiteY15" fmla="*/ 2515622 h 3696730"/>
                <a:gd name="connsiteX16" fmla="*/ 308564 w 3642973"/>
                <a:gd name="connsiteY16" fmla="*/ 2423357 h 3696730"/>
                <a:gd name="connsiteX17" fmla="*/ 252288 w 3642973"/>
                <a:gd name="connsiteY17" fmla="*/ 2259997 h 3696730"/>
                <a:gd name="connsiteX18" fmla="*/ 192403 w 3642973"/>
                <a:gd name="connsiteY18" fmla="*/ 1789015 h 3696730"/>
                <a:gd name="connsiteX19" fmla="*/ 1698 w 3642973"/>
                <a:gd name="connsiteY19" fmla="*/ 1319521 h 3696730"/>
                <a:gd name="connsiteX20" fmla="*/ 99412 w 3642973"/>
                <a:gd name="connsiteY20" fmla="*/ 1728401 h 3696730"/>
                <a:gd name="connsiteX21" fmla="*/ 109744 w 3642973"/>
                <a:gd name="connsiteY21" fmla="*/ 2073567 h 3696730"/>
                <a:gd name="connsiteX22" fmla="*/ 233073 w 3642973"/>
                <a:gd name="connsiteY22" fmla="*/ 2577198 h 3696730"/>
                <a:gd name="connsiteX23" fmla="*/ 248542 w 3642973"/>
                <a:gd name="connsiteY23" fmla="*/ 2628944 h 3696730"/>
                <a:gd name="connsiteX24" fmla="*/ 37960 w 3642973"/>
                <a:gd name="connsiteY24" fmla="*/ 2856398 h 3696730"/>
                <a:gd name="connsiteX25" fmla="*/ 945621 w 3642973"/>
                <a:gd name="connsiteY25" fmla="*/ 3696730 h 3696730"/>
                <a:gd name="connsiteX26" fmla="*/ 1931512 w 3642973"/>
                <a:gd name="connsiteY26" fmla="*/ 2631848 h 3696730"/>
                <a:gd name="connsiteX27" fmla="*/ 2088644 w 3642973"/>
                <a:gd name="connsiteY27" fmla="*/ 2206933 h 3696730"/>
                <a:gd name="connsiteX28" fmla="*/ 2074298 w 3642973"/>
                <a:gd name="connsiteY28" fmla="*/ 2100559 h 3696730"/>
                <a:gd name="connsiteX29" fmla="*/ 2119809 w 3642973"/>
                <a:gd name="connsiteY29" fmla="*/ 2125895 h 3696730"/>
                <a:gd name="connsiteX30" fmla="*/ 3086161 w 3642973"/>
                <a:gd name="connsiteY30" fmla="*/ 2006925 h 3696730"/>
                <a:gd name="connsiteX31" fmla="*/ 3181350 w 3642973"/>
                <a:gd name="connsiteY31" fmla="*/ 1873347 h 3696730"/>
                <a:gd name="connsiteX32" fmla="*/ 3195347 w 3642973"/>
                <a:gd name="connsiteY32" fmla="*/ 1837281 h 3696730"/>
                <a:gd name="connsiteX33" fmla="*/ 3285965 w 3642973"/>
                <a:gd name="connsiteY33" fmla="*/ 1802051 h 3696730"/>
                <a:gd name="connsiteX34" fmla="*/ 3621351 w 3642973"/>
                <a:gd name="connsiteY34" fmla="*/ 1607560 h 3696730"/>
                <a:gd name="connsiteX35" fmla="*/ 3642973 w 3642973"/>
                <a:gd name="connsiteY35" fmla="*/ 1588960 h 3696730"/>
                <a:gd name="connsiteX36" fmla="*/ 3618754 w 3642973"/>
                <a:gd name="connsiteY36" fmla="*/ 1573896 h 3696730"/>
                <a:gd name="connsiteX37" fmla="*/ 3257504 w 3642973"/>
                <a:gd name="connsiteY37" fmla="*/ 1433150 h 3696730"/>
                <a:gd name="connsiteX38" fmla="*/ 3256003 w 3642973"/>
                <a:gd name="connsiteY38" fmla="*/ 1432820 h 3696730"/>
                <a:gd name="connsiteX39" fmla="*/ 3252855 w 3642973"/>
                <a:gd name="connsiteY39" fmla="*/ 1383374 h 3696730"/>
                <a:gd name="connsiteX40" fmla="*/ 2879717 w 3642973"/>
                <a:gd name="connsiteY40" fmla="*/ 715706 h 369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42973" h="3696730">
                  <a:moveTo>
                    <a:pt x="2879717" y="715706"/>
                  </a:moveTo>
                  <a:cubicBezTo>
                    <a:pt x="2671268" y="522720"/>
                    <a:pt x="2421170" y="414305"/>
                    <a:pt x="2185324" y="395031"/>
                  </a:cubicBezTo>
                  <a:lnTo>
                    <a:pt x="2145269" y="395569"/>
                  </a:lnTo>
                  <a:lnTo>
                    <a:pt x="2138241" y="372342"/>
                  </a:lnTo>
                  <a:cubicBezTo>
                    <a:pt x="2092851" y="239931"/>
                    <a:pt x="2035964" y="121936"/>
                    <a:pt x="1970125" y="22989"/>
                  </a:cubicBezTo>
                  <a:lnTo>
                    <a:pt x="1953243" y="0"/>
                  </a:lnTo>
                  <a:lnTo>
                    <a:pt x="1936361" y="22989"/>
                  </a:lnTo>
                  <a:cubicBezTo>
                    <a:pt x="1870521" y="121936"/>
                    <a:pt x="1813635" y="239931"/>
                    <a:pt x="1768245" y="372342"/>
                  </a:cubicBezTo>
                  <a:lnTo>
                    <a:pt x="1732837" y="489370"/>
                  </a:lnTo>
                  <a:lnTo>
                    <a:pt x="1702304" y="504014"/>
                  </a:lnTo>
                  <a:cubicBezTo>
                    <a:pt x="1656548" y="533266"/>
                    <a:pt x="1614303" y="568302"/>
                    <a:pt x="1576443" y="609196"/>
                  </a:cubicBezTo>
                  <a:cubicBezTo>
                    <a:pt x="1349282" y="854558"/>
                    <a:pt x="1344483" y="1241078"/>
                    <a:pt x="1532159" y="1581836"/>
                  </a:cubicBezTo>
                  <a:lnTo>
                    <a:pt x="1550136" y="1608979"/>
                  </a:lnTo>
                  <a:lnTo>
                    <a:pt x="1548807" y="1608641"/>
                  </a:lnTo>
                  <a:cubicBezTo>
                    <a:pt x="1361003" y="1579729"/>
                    <a:pt x="1162658" y="1641587"/>
                    <a:pt x="1023852" y="1791516"/>
                  </a:cubicBezTo>
                  <a:lnTo>
                    <a:pt x="353458" y="2515622"/>
                  </a:lnTo>
                  <a:lnTo>
                    <a:pt x="308564" y="2423357"/>
                  </a:lnTo>
                  <a:cubicBezTo>
                    <a:pt x="286764" y="2372814"/>
                    <a:pt x="266869" y="2318239"/>
                    <a:pt x="252288" y="2259997"/>
                  </a:cubicBezTo>
                  <a:cubicBezTo>
                    <a:pt x="206974" y="2098234"/>
                    <a:pt x="234168" y="1945762"/>
                    <a:pt x="192403" y="1789015"/>
                  </a:cubicBezTo>
                  <a:cubicBezTo>
                    <a:pt x="150638" y="1632270"/>
                    <a:pt x="17196" y="1329623"/>
                    <a:pt x="1698" y="1319521"/>
                  </a:cubicBezTo>
                  <a:cubicBezTo>
                    <a:pt x="-13801" y="1309418"/>
                    <a:pt x="81405" y="1602726"/>
                    <a:pt x="99412" y="1728401"/>
                  </a:cubicBezTo>
                  <a:cubicBezTo>
                    <a:pt x="117420" y="1854075"/>
                    <a:pt x="73925" y="1892630"/>
                    <a:pt x="109744" y="2073567"/>
                  </a:cubicBezTo>
                  <a:cubicBezTo>
                    <a:pt x="132131" y="2186652"/>
                    <a:pt x="183368" y="2402957"/>
                    <a:pt x="233073" y="2577198"/>
                  </a:cubicBezTo>
                  <a:lnTo>
                    <a:pt x="248542" y="2628944"/>
                  </a:lnTo>
                  <a:lnTo>
                    <a:pt x="37960" y="2856398"/>
                  </a:lnTo>
                  <a:lnTo>
                    <a:pt x="945621" y="3696730"/>
                  </a:lnTo>
                  <a:lnTo>
                    <a:pt x="1931512" y="2631848"/>
                  </a:lnTo>
                  <a:cubicBezTo>
                    <a:pt x="2042558" y="2511905"/>
                    <a:pt x="2094474" y="2358306"/>
                    <a:pt x="2088644" y="2206933"/>
                  </a:cubicBezTo>
                  <a:lnTo>
                    <a:pt x="2074298" y="2100559"/>
                  </a:lnTo>
                  <a:lnTo>
                    <a:pt x="2119809" y="2125895"/>
                  </a:lnTo>
                  <a:cubicBezTo>
                    <a:pt x="2473993" y="2286803"/>
                    <a:pt x="2858999" y="2252287"/>
                    <a:pt x="3086161" y="2006925"/>
                  </a:cubicBezTo>
                  <a:cubicBezTo>
                    <a:pt x="3124021" y="1966032"/>
                    <a:pt x="3155704" y="1921217"/>
                    <a:pt x="3181350" y="1873347"/>
                  </a:cubicBezTo>
                  <a:lnTo>
                    <a:pt x="3195347" y="1837281"/>
                  </a:lnTo>
                  <a:lnTo>
                    <a:pt x="3285965" y="1802051"/>
                  </a:lnTo>
                  <a:cubicBezTo>
                    <a:pt x="3414492" y="1746610"/>
                    <a:pt x="3527761" y="1680815"/>
                    <a:pt x="3621351" y="1607560"/>
                  </a:cubicBezTo>
                  <a:lnTo>
                    <a:pt x="3642973" y="1588960"/>
                  </a:lnTo>
                  <a:lnTo>
                    <a:pt x="3618754" y="1573896"/>
                  </a:lnTo>
                  <a:cubicBezTo>
                    <a:pt x="3515035" y="1515863"/>
                    <a:pt x="3393014" y="1468221"/>
                    <a:pt x="3257504" y="1433150"/>
                  </a:cubicBezTo>
                  <a:lnTo>
                    <a:pt x="3256003" y="1432820"/>
                  </a:lnTo>
                  <a:lnTo>
                    <a:pt x="3252855" y="1383374"/>
                  </a:lnTo>
                  <a:cubicBezTo>
                    <a:pt x="3215496" y="1149710"/>
                    <a:pt x="3088165" y="908692"/>
                    <a:pt x="2879717" y="71570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p>
          </p:txBody>
        </p:sp>
        <p:sp>
          <p:nvSpPr>
            <p:cNvPr id="11" name="椭圆 10"/>
            <p:cNvSpPr/>
            <p:nvPr>
              <p:custDataLst>
                <p:tags r:id="rId26"/>
              </p:custDataLst>
            </p:nvPr>
          </p:nvSpPr>
          <p:spPr>
            <a:xfrm>
              <a:off x="7379252" y="2864816"/>
              <a:ext cx="887061" cy="887057"/>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a:bodyPr>
            <a:p>
              <a:pPr algn="ctr"/>
              <a:r>
                <a:rPr lang="zh-CN" altLang="en-US" sz="3200" dirty="0">
                  <a:solidFill>
                    <a:schemeClr val="bg1"/>
                  </a:solidFill>
                </a:rPr>
                <a:t>综合应用</a:t>
              </a:r>
              <a:endParaRPr lang="zh-CN" altLang="en-US" sz="3200" dirty="0">
                <a:solidFill>
                  <a:schemeClr val="bg1"/>
                </a:solidFill>
              </a:endParaRPr>
            </a:p>
          </p:txBody>
        </p:sp>
        <p:sp>
          <p:nvSpPr>
            <p:cNvPr id="22" name="文本框 21"/>
            <p:cNvSpPr txBox="1"/>
            <p:nvPr>
              <p:custDataLst>
                <p:tags r:id="rId27"/>
              </p:custDataLst>
            </p:nvPr>
          </p:nvSpPr>
          <p:spPr>
            <a:xfrm>
              <a:off x="5905232" y="2350833"/>
              <a:ext cx="1473927" cy="2173112"/>
            </a:xfrm>
            <a:prstGeom prst="rect">
              <a:avLst/>
            </a:prstGeom>
            <a:noFill/>
          </p:spPr>
          <p:txBody>
            <a:bodyPr wrap="square" rtlCol="0">
              <a:normAutofit lnSpcReduction="10000"/>
            </a:bodyPr>
            <a:p>
              <a:pPr algn="l"/>
              <a:r>
                <a:rPr lang="zh-CN" altLang="en-US" dirty="0">
                  <a:solidFill>
                    <a:schemeClr val="bg1">
                      <a:lumMod val="50000"/>
                    </a:schemeClr>
                  </a:solidFill>
                  <a:latin typeface="宋体" panose="02010600030101010101" pitchFamily="2" charset="-122"/>
                  <a:ea typeface="宋体" panose="02010600030101010101" pitchFamily="2" charset="-122"/>
                  <a:hlinkClick r:id="rId28" action="ppaction://hlinksldjump"/>
                </a:rPr>
                <a:t>1</a:t>
              </a:r>
              <a:r>
                <a:rPr lang="en-US" altLang="zh-CN" dirty="0">
                  <a:solidFill>
                    <a:schemeClr val="bg1">
                      <a:lumMod val="50000"/>
                    </a:schemeClr>
                  </a:solidFill>
                  <a:latin typeface="宋体" panose="02010600030101010101" pitchFamily="2" charset="-122"/>
                  <a:ea typeface="宋体" panose="02010600030101010101" pitchFamily="2" charset="-122"/>
                  <a:hlinkClick r:id="rId28" action="ppaction://hlinksldjump"/>
                </a:rPr>
                <a:t>5</a:t>
              </a:r>
              <a:r>
                <a:rPr lang="zh-CN" altLang="en-US" dirty="0">
                  <a:solidFill>
                    <a:schemeClr val="bg1">
                      <a:lumMod val="50000"/>
                    </a:schemeClr>
                  </a:solidFill>
                  <a:latin typeface="宋体" panose="02010600030101010101" pitchFamily="2" charset="-122"/>
                  <a:ea typeface="宋体" panose="02010600030101010101" pitchFamily="2" charset="-122"/>
                  <a:hlinkClick r:id="rId28" action="ppaction://hlinksldjump"/>
                </a:rPr>
                <a:t>.红黄绿灯</a:t>
              </a:r>
              <a:endParaRPr lang="zh-CN" altLang="en-US" dirty="0">
                <a:solidFill>
                  <a:schemeClr val="bg1">
                    <a:lumMod val="50000"/>
                  </a:schemeClr>
                </a:solidFill>
                <a:latin typeface="宋体" panose="02010600030101010101" pitchFamily="2" charset="-122"/>
                <a:ea typeface="宋体" panose="02010600030101010101" pitchFamily="2" charset="-122"/>
              </a:endParaRPr>
            </a:p>
            <a:p>
              <a:pPr algn="l"/>
              <a:r>
                <a:rPr lang="zh-CN" altLang="en-US" dirty="0">
                  <a:solidFill>
                    <a:schemeClr val="bg1">
                      <a:lumMod val="50000"/>
                    </a:schemeClr>
                  </a:solidFill>
                  <a:latin typeface="宋体" panose="02010600030101010101" pitchFamily="2" charset="-122"/>
                  <a:ea typeface="宋体" panose="02010600030101010101" pitchFamily="2" charset="-122"/>
                  <a:hlinkClick r:id="rId29" action="ppaction://hlinksldjump"/>
                </a:rPr>
                <a:t>1</a:t>
              </a:r>
              <a:r>
                <a:rPr lang="en-US" altLang="zh-CN" dirty="0">
                  <a:solidFill>
                    <a:schemeClr val="bg1">
                      <a:lumMod val="50000"/>
                    </a:schemeClr>
                  </a:solidFill>
                  <a:latin typeface="宋体" panose="02010600030101010101" pitchFamily="2" charset="-122"/>
                  <a:ea typeface="宋体" panose="02010600030101010101" pitchFamily="2" charset="-122"/>
                  <a:hlinkClick r:id="rId29" action="ppaction://hlinksldjump"/>
                </a:rPr>
                <a:t>6</a:t>
              </a:r>
              <a:r>
                <a:rPr lang="zh-CN" altLang="en-US" dirty="0">
                  <a:solidFill>
                    <a:schemeClr val="bg1">
                      <a:lumMod val="50000"/>
                    </a:schemeClr>
                  </a:solidFill>
                  <a:latin typeface="宋体" panose="02010600030101010101" pitchFamily="2" charset="-122"/>
                  <a:ea typeface="宋体" panose="02010600030101010101" pitchFamily="2" charset="-122"/>
                  <a:hlinkClick r:id="rId29" action="ppaction://hlinksldjump"/>
                </a:rPr>
                <a:t>.</a:t>
              </a:r>
              <a:r>
                <a:rPr lang="zh-CN" altLang="en-US" dirty="0">
                  <a:solidFill>
                    <a:schemeClr val="bg1">
                      <a:lumMod val="50000"/>
                    </a:schemeClr>
                  </a:solidFill>
                  <a:latin typeface="宋体" panose="02010600030101010101" pitchFamily="2" charset="-122"/>
                  <a:ea typeface="宋体" panose="02010600030101010101" pitchFamily="2" charset="-122"/>
                  <a:sym typeface="+mn-ea"/>
                  <a:hlinkClick r:id="rId29" action="ppaction://hlinksldjump"/>
                </a:rPr>
                <a:t>楼道路灯</a:t>
              </a:r>
              <a:endParaRPr lang="zh-CN" altLang="en-US" dirty="0">
                <a:solidFill>
                  <a:schemeClr val="bg1">
                    <a:lumMod val="50000"/>
                  </a:schemeClr>
                </a:solidFill>
                <a:latin typeface="宋体" panose="02010600030101010101" pitchFamily="2" charset="-122"/>
                <a:ea typeface="宋体" panose="02010600030101010101" pitchFamily="2" charset="-122"/>
              </a:endParaRPr>
            </a:p>
            <a:p>
              <a:pPr algn="l">
                <a:lnSpc>
                  <a:spcPct val="100000"/>
                </a:lnSpc>
              </a:pPr>
              <a:r>
                <a:rPr lang="zh-CN" altLang="en-US" dirty="0">
                  <a:solidFill>
                    <a:schemeClr val="bg1">
                      <a:lumMod val="50000"/>
                    </a:schemeClr>
                  </a:solidFill>
                  <a:latin typeface="宋体" panose="02010600030101010101" pitchFamily="2" charset="-122"/>
                  <a:ea typeface="宋体" panose="02010600030101010101" pitchFamily="2" charset="-122"/>
                  <a:hlinkClick r:id="rId30" action="ppaction://hlinksldjump"/>
                </a:rPr>
                <a:t>1</a:t>
              </a:r>
              <a:r>
                <a:rPr lang="en-US" altLang="zh-CN" dirty="0">
                  <a:solidFill>
                    <a:schemeClr val="bg1">
                      <a:lumMod val="50000"/>
                    </a:schemeClr>
                  </a:solidFill>
                  <a:latin typeface="宋体" panose="02010600030101010101" pitchFamily="2" charset="-122"/>
                  <a:ea typeface="宋体" panose="02010600030101010101" pitchFamily="2" charset="-122"/>
                  <a:hlinkClick r:id="rId30" action="ppaction://hlinksldjump"/>
                </a:rPr>
                <a:t>7</a:t>
              </a:r>
              <a:r>
                <a:rPr lang="zh-CN" altLang="en-US" dirty="0">
                  <a:solidFill>
                    <a:schemeClr val="bg1">
                      <a:lumMod val="50000"/>
                    </a:schemeClr>
                  </a:solidFill>
                  <a:latin typeface="宋体" panose="02010600030101010101" pitchFamily="2" charset="-122"/>
                  <a:ea typeface="宋体" panose="02010600030101010101" pitchFamily="2" charset="-122"/>
                  <a:hlinkClick r:id="rId30" action="ppaction://hlinksldjump"/>
                </a:rPr>
                <a:t>.调速风扇</a:t>
              </a:r>
              <a:endParaRPr lang="zh-CN" altLang="en-US" dirty="0">
                <a:solidFill>
                  <a:schemeClr val="bg1">
                    <a:lumMod val="50000"/>
                  </a:schemeClr>
                </a:solidFill>
                <a:latin typeface="宋体" panose="02010600030101010101" pitchFamily="2" charset="-122"/>
                <a:ea typeface="宋体" panose="02010600030101010101" pitchFamily="2" charset="-122"/>
              </a:endParaRPr>
            </a:p>
            <a:p>
              <a:pPr algn="l"/>
              <a:r>
                <a:rPr lang="zh-CN" altLang="en-US" dirty="0">
                  <a:solidFill>
                    <a:schemeClr val="bg1">
                      <a:lumMod val="50000"/>
                    </a:schemeClr>
                  </a:solidFill>
                  <a:latin typeface="宋体" panose="02010600030101010101" pitchFamily="2" charset="-122"/>
                  <a:ea typeface="宋体" panose="02010600030101010101" pitchFamily="2" charset="-122"/>
                  <a:hlinkClick r:id="rId31" action="ppaction://hlinksldjump"/>
                </a:rPr>
                <a:t>1</a:t>
              </a:r>
              <a:r>
                <a:rPr lang="en-US" altLang="zh-CN" dirty="0">
                  <a:solidFill>
                    <a:schemeClr val="bg1">
                      <a:lumMod val="50000"/>
                    </a:schemeClr>
                  </a:solidFill>
                  <a:latin typeface="宋体" panose="02010600030101010101" pitchFamily="2" charset="-122"/>
                  <a:ea typeface="宋体" panose="02010600030101010101" pitchFamily="2" charset="-122"/>
                  <a:hlinkClick r:id="rId31" action="ppaction://hlinksldjump"/>
                </a:rPr>
                <a:t>8</a:t>
              </a:r>
              <a:r>
                <a:rPr lang="zh-CN" altLang="en-US" dirty="0">
                  <a:solidFill>
                    <a:schemeClr val="bg1">
                      <a:lumMod val="50000"/>
                    </a:schemeClr>
                  </a:solidFill>
                  <a:latin typeface="宋体" panose="02010600030101010101" pitchFamily="2" charset="-122"/>
                  <a:ea typeface="宋体" panose="02010600030101010101" pitchFamily="2" charset="-122"/>
                  <a:hlinkClick r:id="rId31" action="ppaction://hlinksldjump"/>
                </a:rPr>
                <a:t>.</a:t>
              </a:r>
              <a:r>
                <a:rPr lang="zh-CN" altLang="en-US" dirty="0">
                  <a:solidFill>
                    <a:schemeClr val="bg1">
                      <a:lumMod val="50000"/>
                    </a:schemeClr>
                  </a:solidFill>
                  <a:latin typeface="宋体" panose="02010600030101010101" pitchFamily="2" charset="-122"/>
                  <a:ea typeface="宋体" panose="02010600030101010101" pitchFamily="2" charset="-122"/>
                  <a:sym typeface="+mn-ea"/>
                  <a:hlinkClick r:id="rId31" action="ppaction://hlinksldjump"/>
                </a:rPr>
                <a:t>穿衣指南</a:t>
              </a:r>
              <a:endParaRPr lang="zh-CN" altLang="en-US" dirty="0">
                <a:solidFill>
                  <a:schemeClr val="bg1">
                    <a:lumMod val="50000"/>
                  </a:schemeClr>
                </a:solidFill>
                <a:latin typeface="宋体" panose="02010600030101010101" pitchFamily="2" charset="-122"/>
                <a:ea typeface="宋体" panose="02010600030101010101" pitchFamily="2" charset="-122"/>
              </a:endParaRPr>
            </a:p>
            <a:p>
              <a:pPr algn="l"/>
              <a:r>
                <a:rPr lang="zh-CN" altLang="en-US" dirty="0">
                  <a:solidFill>
                    <a:schemeClr val="bg1">
                      <a:lumMod val="50000"/>
                    </a:schemeClr>
                  </a:solidFill>
                  <a:latin typeface="宋体" panose="02010600030101010101" pitchFamily="2" charset="-122"/>
                  <a:ea typeface="宋体" panose="02010600030101010101" pitchFamily="2" charset="-122"/>
                  <a:hlinkClick r:id="rId32" action="ppaction://hlinksldjump"/>
                </a:rPr>
                <a:t>1</a:t>
              </a:r>
              <a:r>
                <a:rPr lang="en-US" altLang="zh-CN" dirty="0">
                  <a:solidFill>
                    <a:schemeClr val="bg1">
                      <a:lumMod val="50000"/>
                    </a:schemeClr>
                  </a:solidFill>
                  <a:latin typeface="宋体" panose="02010600030101010101" pitchFamily="2" charset="-122"/>
                  <a:ea typeface="宋体" panose="02010600030101010101" pitchFamily="2" charset="-122"/>
                  <a:hlinkClick r:id="rId32" action="ppaction://hlinksldjump"/>
                </a:rPr>
                <a:t>9</a:t>
              </a:r>
              <a:r>
                <a:rPr lang="zh-CN" altLang="en-US" dirty="0">
                  <a:solidFill>
                    <a:schemeClr val="bg1">
                      <a:lumMod val="50000"/>
                    </a:schemeClr>
                  </a:solidFill>
                  <a:latin typeface="宋体" panose="02010600030101010101" pitchFamily="2" charset="-122"/>
                  <a:ea typeface="宋体" panose="02010600030101010101" pitchFamily="2" charset="-122"/>
                  <a:hlinkClick r:id="rId32" action="ppaction://hlinksldjump"/>
                </a:rPr>
                <a:t>.植物心情</a:t>
              </a:r>
              <a:endParaRPr lang="zh-CN" altLang="en-US" dirty="0">
                <a:solidFill>
                  <a:schemeClr val="bg1">
                    <a:lumMod val="50000"/>
                  </a:schemeClr>
                </a:solidFill>
                <a:latin typeface="宋体" panose="02010600030101010101" pitchFamily="2" charset="-122"/>
                <a:ea typeface="宋体" panose="02010600030101010101" pitchFamily="2" charset="-122"/>
                <a:sym typeface="+mn-ea"/>
                <a:hlinkClick r:id="" action="ppaction://noaction"/>
              </a:endParaRPr>
            </a:p>
            <a:p>
              <a:pPr algn="l"/>
              <a:r>
                <a:rPr lang="en-US" altLang="zh-CN" dirty="0">
                  <a:solidFill>
                    <a:schemeClr val="bg1">
                      <a:lumMod val="50000"/>
                    </a:schemeClr>
                  </a:solidFill>
                  <a:latin typeface="宋体" panose="02010600030101010101" pitchFamily="2" charset="-122"/>
                  <a:ea typeface="宋体" panose="02010600030101010101" pitchFamily="2" charset="-122"/>
                  <a:hlinkClick r:id="rId33" action="ppaction://hlinksldjump"/>
                </a:rPr>
                <a:t>20.</a:t>
              </a:r>
              <a:r>
                <a:rPr lang="zh-CN" altLang="en-US" dirty="0">
                  <a:solidFill>
                    <a:schemeClr val="bg1">
                      <a:lumMod val="50000"/>
                    </a:schemeClr>
                  </a:solidFill>
                  <a:latin typeface="宋体" panose="02010600030101010101" pitchFamily="2" charset="-122"/>
                  <a:ea typeface="宋体" panose="02010600030101010101" pitchFamily="2" charset="-122"/>
                  <a:sym typeface="+mn-ea"/>
                  <a:hlinkClick r:id="rId33" action="ppaction://hlinksldjump"/>
                </a:rPr>
                <a:t>声东击西</a:t>
              </a:r>
              <a:endParaRPr lang="zh-CN" altLang="en-US" dirty="0">
                <a:solidFill>
                  <a:schemeClr val="bg1">
                    <a:lumMod val="50000"/>
                  </a:schemeClr>
                </a:solidFill>
                <a:latin typeface="宋体" panose="02010600030101010101" pitchFamily="2" charset="-122"/>
                <a:ea typeface="宋体" panose="02010600030101010101" pitchFamily="2" charset="-122"/>
              </a:endParaRPr>
            </a:p>
            <a:p>
              <a:pPr algn="l"/>
              <a:r>
                <a:rPr lang="en-US" altLang="zh-CN" dirty="0">
                  <a:solidFill>
                    <a:schemeClr val="bg1">
                      <a:lumMod val="50000"/>
                    </a:schemeClr>
                  </a:solidFill>
                  <a:latin typeface="宋体" panose="02010600030101010101" pitchFamily="2" charset="-122"/>
                  <a:ea typeface="宋体" panose="02010600030101010101" pitchFamily="2" charset="-122"/>
                  <a:hlinkClick r:id="rId34" action="ppaction://hlinksldjump"/>
                </a:rPr>
                <a:t>21.</a:t>
              </a:r>
              <a:r>
                <a:rPr lang="zh-CN" altLang="en-US" dirty="0">
                  <a:solidFill>
                    <a:schemeClr val="bg1">
                      <a:lumMod val="50000"/>
                    </a:schemeClr>
                  </a:solidFill>
                  <a:latin typeface="宋体" panose="02010600030101010101" pitchFamily="2" charset="-122"/>
                  <a:ea typeface="宋体" panose="02010600030101010101" pitchFamily="2" charset="-122"/>
                  <a:hlinkClick r:id="rId34" action="ppaction://hlinksldjump"/>
                </a:rPr>
                <a:t>三指钢琴</a:t>
              </a:r>
              <a:endParaRPr lang="zh-CN" altLang="en-US" dirty="0">
                <a:solidFill>
                  <a:schemeClr val="bg1">
                    <a:lumMod val="50000"/>
                  </a:schemeClr>
                </a:solidFill>
                <a:latin typeface="宋体" panose="02010600030101010101" pitchFamily="2" charset="-122"/>
                <a:ea typeface="宋体" panose="02010600030101010101" pitchFamily="2" charset="-122"/>
              </a:endParaRPr>
            </a:p>
            <a:p>
              <a:pPr algn="l"/>
              <a:r>
                <a:rPr lang="en-US" altLang="zh-CN" dirty="0">
                  <a:solidFill>
                    <a:schemeClr val="bg1">
                      <a:lumMod val="50000"/>
                    </a:schemeClr>
                  </a:solidFill>
                  <a:latin typeface="宋体" panose="02010600030101010101" pitchFamily="2" charset="-122"/>
                  <a:ea typeface="宋体" panose="02010600030101010101" pitchFamily="2" charset="-122"/>
                  <a:hlinkClick r:id="rId35" action="ppaction://hlinksldjump"/>
                </a:rPr>
                <a:t>22.</a:t>
              </a:r>
              <a:r>
                <a:rPr lang="zh-CN" altLang="en-US" dirty="0">
                  <a:solidFill>
                    <a:schemeClr val="bg1">
                      <a:lumMod val="50000"/>
                    </a:schemeClr>
                  </a:solidFill>
                  <a:latin typeface="宋体" panose="02010600030101010101" pitchFamily="2" charset="-122"/>
                  <a:ea typeface="宋体" panose="02010600030101010101" pitchFamily="2" charset="-122"/>
                  <a:hlinkClick r:id="rId35" action="ppaction://hlinksldjump"/>
                </a:rPr>
                <a:t>炫丽彩灯</a:t>
              </a:r>
              <a:endParaRPr lang="zh-CN" altLang="en-US" dirty="0">
                <a:solidFill>
                  <a:schemeClr val="bg1">
                    <a:lumMod val="50000"/>
                  </a:schemeClr>
                </a:solidFill>
                <a:latin typeface="宋体" panose="02010600030101010101" pitchFamily="2" charset="-122"/>
                <a:ea typeface="宋体" panose="02010600030101010101" pitchFamily="2" charset="-122"/>
              </a:endParaRPr>
            </a:p>
          </p:txBody>
        </p:sp>
      </p:grpSp>
    </p:spTree>
    <p:custDataLst>
      <p:tags r:id="rId3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1.</a:t>
            </a:r>
            <a:r>
              <a:rPr lang="zh-CN" altLang="en-US" sz="2800" dirty="0">
                <a:solidFill>
                  <a:schemeClr val="bg1"/>
                </a:solidFill>
                <a:latin typeface="微软雅黑" panose="020B0503020204020204" pitchFamily="34" charset="-122"/>
                <a:ea typeface="微软雅黑" panose="020B0503020204020204" pitchFamily="34" charset="-122"/>
                <a:sym typeface="+mn-ea"/>
              </a:rPr>
              <a:t>怦然心动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853565"/>
            <a:chOff x="721" y="1653"/>
            <a:chExt cx="6591" cy="2919"/>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452"/>
            </a:xfrm>
            <a:prstGeom prst="rect">
              <a:avLst/>
            </a:prstGeom>
            <a:noFill/>
          </p:spPr>
          <p:txBody>
            <a:bodyPr wrap="square" rtlCol="0">
              <a:spAutoFit/>
            </a:bodyPr>
            <a:p>
              <a:r>
                <a:rPr lang="en-US" altLang="zh-CN"/>
                <a:t>      </a:t>
              </a:r>
              <a:r>
                <a:rPr lang="zh-CN" altLang="en-US"/>
                <a:t>点亮</a:t>
              </a:r>
              <a:r>
                <a:rPr lang="en-US" altLang="zh-CN"/>
                <a:t>microbit</a:t>
              </a:r>
              <a:r>
                <a:rPr lang="zh-CN" altLang="en-US"/>
                <a:t>点阵屏，形成两个大小的心往复循环的跳动的效果，实验效果如下图所示。</a:t>
              </a:r>
              <a:endParaRPr lang="zh-CN" altLang="en-US"/>
            </a:p>
          </p:txBody>
        </p:sp>
      </p:grpSp>
      <p:grpSp>
        <p:nvGrpSpPr>
          <p:cNvPr id="5" name="组合 4"/>
          <p:cNvGrpSpPr/>
          <p:nvPr/>
        </p:nvGrpSpPr>
        <p:grpSpPr>
          <a:xfrm>
            <a:off x="6258560" y="1049655"/>
            <a:ext cx="4686300" cy="1853565"/>
            <a:chOff x="8361" y="1653"/>
            <a:chExt cx="7380" cy="2919"/>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1452"/>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p:txBody>
        </p:sp>
      </p:grpSp>
      <p:pic>
        <p:nvPicPr>
          <p:cNvPr id="8" name="图片 7" descr="TIM截图20180205202945"/>
          <p:cNvPicPr>
            <a:picLocks noChangeAspect="1"/>
          </p:cNvPicPr>
          <p:nvPr/>
        </p:nvPicPr>
        <p:blipFill>
          <a:blip r:embed="rId3"/>
          <a:srcRect l="1404" r="1755"/>
          <a:stretch>
            <a:fillRect/>
          </a:stretch>
        </p:blipFill>
        <p:spPr>
          <a:xfrm>
            <a:off x="3817620" y="3789680"/>
            <a:ext cx="2282825" cy="1923415"/>
          </a:xfrm>
          <a:prstGeom prst="rect">
            <a:avLst/>
          </a:prstGeom>
        </p:spPr>
      </p:pic>
      <p:pic>
        <p:nvPicPr>
          <p:cNvPr id="9" name="图片 8" descr="TIM截图20180205203133"/>
          <p:cNvPicPr>
            <a:picLocks noChangeAspect="1"/>
          </p:cNvPicPr>
          <p:nvPr/>
        </p:nvPicPr>
        <p:blipFill>
          <a:blip r:embed="rId4"/>
          <a:stretch>
            <a:fillRect/>
          </a:stretch>
        </p:blipFill>
        <p:spPr>
          <a:xfrm>
            <a:off x="1297305" y="3789680"/>
            <a:ext cx="2289810" cy="188023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1.</a:t>
            </a:r>
            <a:r>
              <a:rPr lang="zh-CN" altLang="en-US" sz="2800" dirty="0">
                <a:solidFill>
                  <a:schemeClr val="bg1"/>
                </a:solidFill>
                <a:latin typeface="微软雅黑" panose="020B0503020204020204" pitchFamily="34" charset="-122"/>
                <a:ea typeface="微软雅黑" panose="020B0503020204020204" pitchFamily="34" charset="-122"/>
                <a:sym typeface="+mn-ea"/>
              </a:rPr>
              <a:t>怦然心动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4578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endParaRPr lang="zh-CN" altLang="en-US" sz="2400">
              <a:solidFill>
                <a:srgbClr val="FFFFFF"/>
              </a:solidFill>
              <a:latin typeface="造字工房力黑（非商用）常规体" charset="-122"/>
              <a:ea typeface="造字工房力黑（非商用）常规体" charset="-122"/>
            </a:endParaRPr>
          </a:p>
        </p:txBody>
      </p:sp>
      <p:pic>
        <p:nvPicPr>
          <p:cNvPr id="2" name="图片 1"/>
          <p:cNvPicPr>
            <a:picLocks noChangeAspect="1"/>
          </p:cNvPicPr>
          <p:nvPr/>
        </p:nvPicPr>
        <p:blipFill>
          <a:blip r:embed="rId2"/>
          <a:stretch>
            <a:fillRect/>
          </a:stretch>
        </p:blipFill>
        <p:spPr>
          <a:xfrm>
            <a:off x="1647825" y="1819275"/>
            <a:ext cx="2835275" cy="3251200"/>
          </a:xfrm>
          <a:prstGeom prst="rect">
            <a:avLst/>
          </a:prstGeom>
        </p:spPr>
      </p:pic>
      <p:pic>
        <p:nvPicPr>
          <p:cNvPr id="3" name="图片 2"/>
          <p:cNvPicPr>
            <a:picLocks noChangeAspect="1"/>
          </p:cNvPicPr>
          <p:nvPr/>
        </p:nvPicPr>
        <p:blipFill>
          <a:blip r:embed="rId3">
            <a:clrChange>
              <a:clrFrom>
                <a:srgbClr val="ECF0F1">
                  <a:alpha val="100000"/>
                </a:srgbClr>
              </a:clrFrom>
              <a:clrTo>
                <a:srgbClr val="ECF0F1">
                  <a:alpha val="100000"/>
                  <a:alpha val="0"/>
                </a:srgbClr>
              </a:clrTo>
            </a:clrChange>
          </a:blip>
          <a:stretch>
            <a:fillRect/>
          </a:stretch>
        </p:blipFill>
        <p:spPr>
          <a:xfrm>
            <a:off x="6174740" y="1819275"/>
            <a:ext cx="3495040" cy="3560445"/>
          </a:xfrm>
          <a:prstGeom prst="rect">
            <a:avLst/>
          </a:prstGeom>
        </p:spPr>
      </p:pic>
      <p:sp>
        <p:nvSpPr>
          <p:cNvPr id="4" name="文本框 3"/>
          <p:cNvSpPr txBox="1"/>
          <p:nvPr/>
        </p:nvSpPr>
        <p:spPr>
          <a:xfrm>
            <a:off x="1647825" y="5380990"/>
            <a:ext cx="2835275" cy="645160"/>
          </a:xfrm>
          <a:prstGeom prst="rect">
            <a:avLst/>
          </a:prstGeom>
          <a:noFill/>
        </p:spPr>
        <p:txBody>
          <a:bodyPr wrap="square" rtlCol="0">
            <a:spAutoFit/>
          </a:bodyPr>
          <a:p>
            <a:r>
              <a:rPr lang="zh-CN" altLang="en-US"/>
              <a:t>寻找指令积木，在</a:t>
            </a:r>
            <a:r>
              <a:rPr lang="en-US" altLang="zh-CN"/>
              <a:t>“</a:t>
            </a:r>
            <a:r>
              <a:rPr lang="zh-CN" altLang="en-US"/>
              <a:t>基本</a:t>
            </a:r>
            <a:r>
              <a:rPr lang="en-US" altLang="zh-CN"/>
              <a:t>”</a:t>
            </a:r>
            <a:r>
              <a:rPr lang="zh-CN" altLang="en-US"/>
              <a:t>类目下，选择显示</a:t>
            </a:r>
            <a:r>
              <a:rPr lang="en-US" altLang="zh-CN"/>
              <a:t>LED</a:t>
            </a:r>
            <a:endParaRPr lang="en-US" altLang="zh-CN"/>
          </a:p>
        </p:txBody>
      </p:sp>
      <p:sp>
        <p:nvSpPr>
          <p:cNvPr id="5" name="文本框 4"/>
          <p:cNvSpPr txBox="1"/>
          <p:nvPr/>
        </p:nvSpPr>
        <p:spPr>
          <a:xfrm>
            <a:off x="6174740" y="5380990"/>
            <a:ext cx="4053205" cy="645160"/>
          </a:xfrm>
          <a:prstGeom prst="rect">
            <a:avLst/>
          </a:prstGeom>
          <a:noFill/>
        </p:spPr>
        <p:txBody>
          <a:bodyPr wrap="square" rtlCol="0">
            <a:spAutoFit/>
          </a:bodyPr>
          <a:p>
            <a:r>
              <a:rPr lang="zh-CN" altLang="en-US"/>
              <a:t>组合指令积木，绘制显示</a:t>
            </a:r>
            <a:r>
              <a:rPr lang="en-US" altLang="zh-CN"/>
              <a:t>LED</a:t>
            </a:r>
            <a:r>
              <a:rPr lang="zh-CN" altLang="en-US"/>
              <a:t>的图形，二者顺次执行，并嵌套到无限循环中。</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2.</a:t>
            </a:r>
            <a:r>
              <a:rPr lang="zh-CN" altLang="en-US" sz="2800" dirty="0">
                <a:solidFill>
                  <a:schemeClr val="bg1"/>
                </a:solidFill>
                <a:latin typeface="微软雅黑" panose="020B0503020204020204" pitchFamily="34" charset="-122"/>
                <a:ea typeface="微软雅黑" panose="020B0503020204020204" pitchFamily="34" charset="-122"/>
                <a:sym typeface="+mn-ea"/>
              </a:rPr>
              <a:t>电子骰子</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2130425"/>
            <a:chOff x="721" y="1653"/>
            <a:chExt cx="6591" cy="3355"/>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888"/>
            </a:xfrm>
            <a:prstGeom prst="rect">
              <a:avLst/>
            </a:prstGeom>
            <a:noFill/>
          </p:spPr>
          <p:txBody>
            <a:bodyPr wrap="square" rtlCol="0">
              <a:spAutoFit/>
            </a:bodyPr>
            <a:p>
              <a:r>
                <a:rPr lang="en-US" altLang="zh-CN"/>
                <a:t>      </a:t>
              </a:r>
              <a:r>
                <a:rPr lang="zh-CN" altLang="en-US"/>
                <a:t>学习使用</a:t>
              </a:r>
              <a:r>
                <a:rPr lang="en-US" altLang="zh-CN"/>
                <a:t>microbit</a:t>
              </a:r>
              <a:r>
                <a:rPr lang="zh-CN" altLang="en-US"/>
                <a:t>运动传感器，当用手晃动时检测加速度值，根据加速度值来模拟投掷骰子的触发，随机切换</a:t>
              </a:r>
              <a:r>
                <a:rPr lang="en-US" altLang="zh-CN"/>
                <a:t>6</a:t>
              </a:r>
              <a:r>
                <a:rPr lang="zh-CN" altLang="en-US"/>
                <a:t>个图样模拟骰子工作，实验效果如下图所示。</a:t>
              </a:r>
              <a:endParaRPr lang="zh-CN" altLang="en-US"/>
            </a:p>
          </p:txBody>
        </p:sp>
      </p:grpSp>
      <p:grpSp>
        <p:nvGrpSpPr>
          <p:cNvPr id="5" name="组合 4"/>
          <p:cNvGrpSpPr/>
          <p:nvPr/>
        </p:nvGrpSpPr>
        <p:grpSpPr>
          <a:xfrm>
            <a:off x="6258560" y="1049655"/>
            <a:ext cx="4686300" cy="1853565"/>
            <a:chOff x="8361" y="1653"/>
            <a:chExt cx="7380" cy="2919"/>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1452"/>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p:txBody>
        </p:sp>
      </p:grpSp>
      <p:pic>
        <p:nvPicPr>
          <p:cNvPr id="7" name="图片 6"/>
          <p:cNvPicPr>
            <a:picLocks noChangeAspect="1"/>
          </p:cNvPicPr>
          <p:nvPr/>
        </p:nvPicPr>
        <p:blipFill>
          <a:blip r:embed="rId3"/>
          <a:stretch>
            <a:fillRect/>
          </a:stretch>
        </p:blipFill>
        <p:spPr>
          <a:xfrm>
            <a:off x="1130935" y="4375150"/>
            <a:ext cx="1800013" cy="1482018"/>
          </a:xfrm>
          <a:prstGeom prst="rect">
            <a:avLst/>
          </a:prstGeom>
        </p:spPr>
      </p:pic>
      <p:pic>
        <p:nvPicPr>
          <p:cNvPr id="10" name="图片 9"/>
          <p:cNvPicPr>
            <a:picLocks noChangeAspect="1"/>
          </p:cNvPicPr>
          <p:nvPr/>
        </p:nvPicPr>
        <p:blipFill>
          <a:blip r:embed="rId4"/>
          <a:stretch>
            <a:fillRect/>
          </a:stretch>
        </p:blipFill>
        <p:spPr>
          <a:xfrm>
            <a:off x="3175000" y="3942080"/>
            <a:ext cx="1800013" cy="1468243"/>
          </a:xfrm>
          <a:prstGeom prst="rect">
            <a:avLst/>
          </a:prstGeom>
        </p:spPr>
      </p:pic>
      <p:pic>
        <p:nvPicPr>
          <p:cNvPr id="11" name="图片 10"/>
          <p:cNvPicPr>
            <a:picLocks noChangeAspect="1"/>
          </p:cNvPicPr>
          <p:nvPr/>
        </p:nvPicPr>
        <p:blipFill>
          <a:blip r:embed="rId5"/>
          <a:stretch>
            <a:fillRect/>
          </a:stretch>
        </p:blipFill>
        <p:spPr>
          <a:xfrm>
            <a:off x="5195570" y="3436620"/>
            <a:ext cx="1800013" cy="1472234"/>
          </a:xfrm>
          <a:prstGeom prst="rect">
            <a:avLst/>
          </a:prstGeom>
        </p:spPr>
      </p:pic>
      <p:pic>
        <p:nvPicPr>
          <p:cNvPr id="12" name="图片 11"/>
          <p:cNvPicPr>
            <a:picLocks noChangeAspect="1"/>
          </p:cNvPicPr>
          <p:nvPr/>
        </p:nvPicPr>
        <p:blipFill>
          <a:blip r:embed="rId6"/>
          <a:stretch>
            <a:fillRect/>
          </a:stretch>
        </p:blipFill>
        <p:spPr>
          <a:xfrm>
            <a:off x="7203440" y="3751580"/>
            <a:ext cx="1800013" cy="1469140"/>
          </a:xfrm>
          <a:prstGeom prst="rect">
            <a:avLst/>
          </a:prstGeom>
        </p:spPr>
      </p:pic>
      <p:pic>
        <p:nvPicPr>
          <p:cNvPr id="13" name="图片 12"/>
          <p:cNvPicPr>
            <a:picLocks noChangeAspect="1"/>
          </p:cNvPicPr>
          <p:nvPr/>
        </p:nvPicPr>
        <p:blipFill>
          <a:blip r:embed="rId7"/>
          <a:stretch>
            <a:fillRect/>
          </a:stretch>
        </p:blipFill>
        <p:spPr>
          <a:xfrm>
            <a:off x="9210675" y="4375150"/>
            <a:ext cx="1800013" cy="1474006"/>
          </a:xfrm>
          <a:prstGeom prst="rect">
            <a:avLst/>
          </a:prstGeom>
        </p:spPr>
      </p:pic>
      <p:pic>
        <p:nvPicPr>
          <p:cNvPr id="14" name="图片 13"/>
          <p:cNvPicPr>
            <a:picLocks noChangeAspect="1"/>
          </p:cNvPicPr>
          <p:nvPr/>
        </p:nvPicPr>
        <p:blipFill>
          <a:blip r:embed="rId8"/>
          <a:stretch>
            <a:fillRect/>
          </a:stretch>
        </p:blipFill>
        <p:spPr>
          <a:xfrm>
            <a:off x="5196205" y="5220970"/>
            <a:ext cx="1800013" cy="1479738"/>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2.</a:t>
            </a:r>
            <a:r>
              <a:rPr lang="zh-CN" altLang="en-US" sz="2800" dirty="0">
                <a:solidFill>
                  <a:schemeClr val="bg1"/>
                </a:solidFill>
                <a:latin typeface="微软雅黑" panose="020B0503020204020204" pitchFamily="34" charset="-122"/>
                <a:ea typeface="微软雅黑" panose="020B0503020204020204" pitchFamily="34" charset="-122"/>
                <a:sym typeface="+mn-ea"/>
              </a:rPr>
              <a:t>电子骰子</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4578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68680" y="4631690"/>
            <a:ext cx="4533900" cy="1476375"/>
          </a:xfrm>
          <a:prstGeom prst="rect">
            <a:avLst/>
          </a:prstGeom>
          <a:noFill/>
        </p:spPr>
        <p:txBody>
          <a:bodyPr wrap="square" rtlCol="0">
            <a:spAutoFit/>
          </a:bodyPr>
          <a:p>
            <a:r>
              <a:rPr lang="zh-CN" altLang="en-US"/>
              <a:t>判断加速度值，当加速度值大于</a:t>
            </a:r>
            <a:r>
              <a:rPr lang="en-US" altLang="zh-CN"/>
              <a:t>1.5g</a:t>
            </a:r>
            <a:r>
              <a:rPr lang="zh-CN" altLang="en-US"/>
              <a:t>时，视为晃动，当然这个阈值可以随个人喜好调节，因为默认自然状态有</a:t>
            </a:r>
            <a:r>
              <a:rPr lang="en-US" altLang="zh-CN"/>
              <a:t>1g</a:t>
            </a:r>
            <a:r>
              <a:rPr lang="zh-CN" altLang="en-US"/>
              <a:t>的重力加速度，中间增加暂停</a:t>
            </a:r>
            <a:r>
              <a:rPr lang="en-US" altLang="zh-CN"/>
              <a:t>10ms</a:t>
            </a:r>
            <a:r>
              <a:rPr lang="zh-CN" altLang="en-US"/>
              <a:t>用于消抖，防止误判断；在箭头所指中增加骰子图样显示的内容。</a:t>
            </a:r>
            <a:endParaRPr lang="zh-CN" altLang="en-US"/>
          </a:p>
        </p:txBody>
      </p:sp>
      <p:sp>
        <p:nvSpPr>
          <p:cNvPr id="5" name="文本框 4"/>
          <p:cNvSpPr txBox="1"/>
          <p:nvPr/>
        </p:nvSpPr>
        <p:spPr>
          <a:xfrm>
            <a:off x="9425940" y="2167890"/>
            <a:ext cx="2138680" cy="2306955"/>
          </a:xfrm>
          <a:prstGeom prst="rect">
            <a:avLst/>
          </a:prstGeom>
          <a:noFill/>
        </p:spPr>
        <p:txBody>
          <a:bodyPr wrap="square" rtlCol="0">
            <a:spAutoFit/>
          </a:bodyPr>
          <a:p>
            <a:r>
              <a:rPr lang="zh-CN" altLang="zh-CN"/>
              <a:t>增加筛子图样显示的内容，同时利用随机数产生数字，并判断后显示各个图样，由于篇幅有限，请自行添加其他图样，或者参看附件程序。</a:t>
            </a:r>
            <a:endParaRPr lang="zh-CN" altLang="zh-CN"/>
          </a:p>
        </p:txBody>
      </p:sp>
      <p:pic>
        <p:nvPicPr>
          <p:cNvPr id="6" name="图片 5"/>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903605" y="1990725"/>
            <a:ext cx="4498975" cy="2279650"/>
          </a:xfrm>
          <a:prstGeom prst="rect">
            <a:avLst/>
          </a:prstGeom>
        </p:spPr>
      </p:pic>
      <p:pic>
        <p:nvPicPr>
          <p:cNvPr id="7" name="图片 6"/>
          <p:cNvPicPr>
            <a:picLocks noChangeAspect="1"/>
          </p:cNvPicPr>
          <p:nvPr/>
        </p:nvPicPr>
        <p:blipFill>
          <a:blip r:embed="rId3">
            <a:clrChange>
              <a:clrFrom>
                <a:srgbClr val="ECF0F1">
                  <a:alpha val="100000"/>
                </a:srgbClr>
              </a:clrFrom>
              <a:clrTo>
                <a:srgbClr val="ECF0F1">
                  <a:alpha val="100000"/>
                  <a:alpha val="0"/>
                </a:srgbClr>
              </a:clrTo>
            </a:clrChange>
          </a:blip>
          <a:stretch>
            <a:fillRect/>
          </a:stretch>
        </p:blipFill>
        <p:spPr>
          <a:xfrm>
            <a:off x="5739130" y="777875"/>
            <a:ext cx="3921125" cy="590296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3.</a:t>
            </a:r>
            <a:r>
              <a:rPr lang="zh-CN" altLang="en-US" sz="2800" dirty="0">
                <a:solidFill>
                  <a:schemeClr val="bg1"/>
                </a:solidFill>
                <a:latin typeface="微软雅黑" panose="020B0503020204020204" pitchFamily="34" charset="-122"/>
                <a:ea typeface="微软雅黑" panose="020B0503020204020204" pitchFamily="34" charset="-122"/>
                <a:sym typeface="+mn-ea"/>
              </a:rPr>
              <a:t>时光沙漏</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853565"/>
            <a:chOff x="721" y="1653"/>
            <a:chExt cx="6591" cy="2919"/>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452"/>
            </a:xfrm>
            <a:prstGeom prst="rect">
              <a:avLst/>
            </a:prstGeom>
            <a:noFill/>
          </p:spPr>
          <p:txBody>
            <a:bodyPr wrap="square" rtlCol="0">
              <a:spAutoFit/>
            </a:bodyPr>
            <a:p>
              <a:r>
                <a:rPr lang="en-US" altLang="zh-CN"/>
                <a:t>      </a:t>
              </a:r>
              <a:r>
                <a:rPr lang="zh-CN" altLang="en-US"/>
                <a:t>利用</a:t>
              </a:r>
              <a:r>
                <a:rPr lang="en-US" altLang="zh-CN"/>
                <a:t>microbit</a:t>
              </a:r>
              <a:r>
                <a:rPr lang="zh-CN" altLang="en-US"/>
                <a:t>的运动传感器的来确定</a:t>
              </a:r>
              <a:r>
                <a:rPr lang="en-US" altLang="zh-CN"/>
                <a:t>microbit</a:t>
              </a:r>
              <a:r>
                <a:rPr lang="zh-CN" altLang="en-US"/>
                <a:t>的姿态，根据姿态来实现沙漏造型的倒计时。</a:t>
              </a:r>
              <a:endParaRPr lang="zh-CN" altLang="en-US"/>
            </a:p>
          </p:txBody>
        </p:sp>
      </p:grpSp>
      <p:grpSp>
        <p:nvGrpSpPr>
          <p:cNvPr id="5" name="组合 4"/>
          <p:cNvGrpSpPr/>
          <p:nvPr/>
        </p:nvGrpSpPr>
        <p:grpSpPr>
          <a:xfrm>
            <a:off x="6258560" y="1049655"/>
            <a:ext cx="4686300" cy="1853565"/>
            <a:chOff x="8361" y="1653"/>
            <a:chExt cx="7380" cy="2919"/>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1452"/>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p:txBody>
        </p:sp>
      </p:grpSp>
      <p:pic>
        <p:nvPicPr>
          <p:cNvPr id="7" name="图片 6"/>
          <p:cNvPicPr>
            <a:picLocks noChangeAspect="1"/>
          </p:cNvPicPr>
          <p:nvPr/>
        </p:nvPicPr>
        <p:blipFill>
          <a:blip r:embed="rId3"/>
          <a:stretch>
            <a:fillRect/>
          </a:stretch>
        </p:blipFill>
        <p:spPr>
          <a:xfrm>
            <a:off x="1130935" y="3234055"/>
            <a:ext cx="3533140" cy="2904490"/>
          </a:xfrm>
          <a:prstGeom prst="rect">
            <a:avLst/>
          </a:prstGeom>
        </p:spPr>
      </p:pic>
      <p:pic>
        <p:nvPicPr>
          <p:cNvPr id="10" name="图片 9"/>
          <p:cNvPicPr>
            <a:picLocks noChangeAspect="1"/>
          </p:cNvPicPr>
          <p:nvPr/>
        </p:nvPicPr>
        <p:blipFill>
          <a:blip r:embed="rId4"/>
          <a:stretch>
            <a:fillRect/>
          </a:stretch>
        </p:blipFill>
        <p:spPr>
          <a:xfrm rot="10800000">
            <a:off x="5316220" y="3234055"/>
            <a:ext cx="3552190" cy="291401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3.</a:t>
            </a:r>
            <a:r>
              <a:rPr lang="zh-CN" altLang="en-US" sz="2800" dirty="0">
                <a:solidFill>
                  <a:schemeClr val="bg1"/>
                </a:solidFill>
                <a:latin typeface="微软雅黑" panose="020B0503020204020204" pitchFamily="34" charset="-122"/>
                <a:ea typeface="微软雅黑" panose="020B0503020204020204" pitchFamily="34" charset="-122"/>
                <a:sym typeface="+mn-ea"/>
              </a:rPr>
              <a:t>时光沙漏</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动画演示</a:t>
            </a:r>
            <a:endParaRPr lang="zh-CN" altLang="en-US" sz="2400">
              <a:solidFill>
                <a:srgbClr val="FFFFFF"/>
              </a:solidFill>
              <a:latin typeface="造字工房力黑（非商用）常规体" charset="-122"/>
              <a:ea typeface="造字工房力黑（非商用）常规体" charset="-122"/>
            </a:endParaRPr>
          </a:p>
        </p:txBody>
      </p:sp>
      <p:graphicFrame>
        <p:nvGraphicFramePr>
          <p:cNvPr id="8" name="表格 7"/>
          <p:cNvGraphicFramePr/>
          <p:nvPr/>
        </p:nvGraphicFramePr>
        <p:xfrm>
          <a:off x="1162685" y="1968500"/>
          <a:ext cx="1800225" cy="1828800"/>
        </p:xfrm>
        <a:graphic>
          <a:graphicData uri="http://schemas.openxmlformats.org/drawingml/2006/table">
            <a:tbl>
              <a:tblPr firstRow="1" bandRow="1">
                <a:tableStyleId>{2D5ABB26-0587-4C30-8999-92F81FD0307C}</a:tableStyleId>
              </a:tblPr>
              <a:tblGrid>
                <a:gridCol w="360000"/>
                <a:gridCol w="360000"/>
                <a:gridCol w="360000"/>
                <a:gridCol w="360000"/>
                <a:gridCol w="360000"/>
              </a:tblGrid>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graphicFrame>
        <p:nvGraphicFramePr>
          <p:cNvPr id="9" name="表格 8"/>
          <p:cNvGraphicFramePr/>
          <p:nvPr/>
        </p:nvGraphicFramePr>
        <p:xfrm>
          <a:off x="3296285" y="1968500"/>
          <a:ext cx="1800225" cy="1834515"/>
        </p:xfrm>
        <a:graphic>
          <a:graphicData uri="http://schemas.openxmlformats.org/drawingml/2006/table">
            <a:tbl>
              <a:tblPr firstRow="1" bandRow="1">
                <a:tableStyleId>{2D5ABB26-0587-4C30-8999-92F81FD0307C}</a:tableStyleId>
              </a:tblPr>
              <a:tblGrid>
                <a:gridCol w="360000"/>
                <a:gridCol w="360000"/>
                <a:gridCol w="360000"/>
                <a:gridCol w="360045"/>
                <a:gridCol w="359955"/>
              </a:tblGrid>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03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r>
            </a:tbl>
          </a:graphicData>
        </a:graphic>
      </p:graphicFrame>
      <p:graphicFrame>
        <p:nvGraphicFramePr>
          <p:cNvPr id="11" name="表格 10"/>
          <p:cNvGraphicFramePr/>
          <p:nvPr/>
        </p:nvGraphicFramePr>
        <p:xfrm>
          <a:off x="5340985" y="1968500"/>
          <a:ext cx="1800225" cy="1834515"/>
        </p:xfrm>
        <a:graphic>
          <a:graphicData uri="http://schemas.openxmlformats.org/drawingml/2006/table">
            <a:tbl>
              <a:tblPr firstRow="1" bandRow="1">
                <a:tableStyleId>{2D5ABB26-0587-4C30-8999-92F81FD0307C}</a:tableStyleId>
              </a:tblPr>
              <a:tblGrid>
                <a:gridCol w="360000"/>
                <a:gridCol w="360000"/>
                <a:gridCol w="360000"/>
                <a:gridCol w="360045"/>
                <a:gridCol w="359955"/>
              </a:tblGrid>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03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r>
            </a:tbl>
          </a:graphicData>
        </a:graphic>
      </p:graphicFrame>
      <p:graphicFrame>
        <p:nvGraphicFramePr>
          <p:cNvPr id="12" name="表格 11"/>
          <p:cNvGraphicFramePr/>
          <p:nvPr/>
        </p:nvGraphicFramePr>
        <p:xfrm>
          <a:off x="7449185" y="1968500"/>
          <a:ext cx="1800225" cy="1834515"/>
        </p:xfrm>
        <a:graphic>
          <a:graphicData uri="http://schemas.openxmlformats.org/drawingml/2006/table">
            <a:tbl>
              <a:tblPr firstRow="1" bandRow="1">
                <a:tableStyleId>{2D5ABB26-0587-4C30-8999-92F81FD0307C}</a:tableStyleId>
              </a:tblPr>
              <a:tblGrid>
                <a:gridCol w="360000"/>
                <a:gridCol w="360000"/>
                <a:gridCol w="360000"/>
                <a:gridCol w="360045"/>
                <a:gridCol w="359955"/>
              </a:tblGrid>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03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r>
            </a:tbl>
          </a:graphicData>
        </a:graphic>
      </p:graphicFrame>
      <p:graphicFrame>
        <p:nvGraphicFramePr>
          <p:cNvPr id="13" name="表格 12"/>
          <p:cNvGraphicFramePr/>
          <p:nvPr/>
        </p:nvGraphicFramePr>
        <p:xfrm>
          <a:off x="9574530" y="1968500"/>
          <a:ext cx="1800225" cy="1834515"/>
        </p:xfrm>
        <a:graphic>
          <a:graphicData uri="http://schemas.openxmlformats.org/drawingml/2006/table">
            <a:tbl>
              <a:tblPr firstRow="1" bandRow="1">
                <a:tableStyleId>{2D5ABB26-0587-4C30-8999-92F81FD0307C}</a:tableStyleId>
              </a:tblPr>
              <a:tblGrid>
                <a:gridCol w="360000"/>
                <a:gridCol w="360000"/>
                <a:gridCol w="360000"/>
                <a:gridCol w="360045"/>
                <a:gridCol w="359955"/>
              </a:tblGrid>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03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r>
            </a:tbl>
          </a:graphicData>
        </a:graphic>
      </p:graphicFrame>
      <p:graphicFrame>
        <p:nvGraphicFramePr>
          <p:cNvPr id="14" name="表格 13"/>
          <p:cNvGraphicFramePr/>
          <p:nvPr/>
        </p:nvGraphicFramePr>
        <p:xfrm>
          <a:off x="1162685" y="4305300"/>
          <a:ext cx="1800225" cy="1834515"/>
        </p:xfrm>
        <a:graphic>
          <a:graphicData uri="http://schemas.openxmlformats.org/drawingml/2006/table">
            <a:tbl>
              <a:tblPr firstRow="1" bandRow="1">
                <a:tableStyleId>{2D5ABB26-0587-4C30-8999-92F81FD0307C}</a:tableStyleId>
              </a:tblPr>
              <a:tblGrid>
                <a:gridCol w="360000"/>
                <a:gridCol w="360000"/>
                <a:gridCol w="360000"/>
                <a:gridCol w="360045"/>
                <a:gridCol w="359955"/>
              </a:tblGrid>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03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r>
            </a:tbl>
          </a:graphicData>
        </a:graphic>
      </p:graphicFrame>
      <p:graphicFrame>
        <p:nvGraphicFramePr>
          <p:cNvPr id="15" name="表格 14"/>
          <p:cNvGraphicFramePr/>
          <p:nvPr/>
        </p:nvGraphicFramePr>
        <p:xfrm>
          <a:off x="3207385" y="4305300"/>
          <a:ext cx="1800225" cy="1834515"/>
        </p:xfrm>
        <a:graphic>
          <a:graphicData uri="http://schemas.openxmlformats.org/drawingml/2006/table">
            <a:tbl>
              <a:tblPr firstRow="1" bandRow="1">
                <a:tableStyleId>{2D5ABB26-0587-4C30-8999-92F81FD0307C}</a:tableStyleId>
              </a:tblPr>
              <a:tblGrid>
                <a:gridCol w="360000"/>
                <a:gridCol w="360000"/>
                <a:gridCol w="360000"/>
                <a:gridCol w="360045"/>
                <a:gridCol w="359955"/>
              </a:tblGrid>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03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r>
            </a:tbl>
          </a:graphicData>
        </a:graphic>
      </p:graphicFrame>
      <p:graphicFrame>
        <p:nvGraphicFramePr>
          <p:cNvPr id="16" name="表格 15"/>
          <p:cNvGraphicFramePr/>
          <p:nvPr/>
        </p:nvGraphicFramePr>
        <p:xfrm>
          <a:off x="5315585" y="4305300"/>
          <a:ext cx="1800225" cy="1834515"/>
        </p:xfrm>
        <a:graphic>
          <a:graphicData uri="http://schemas.openxmlformats.org/drawingml/2006/table">
            <a:tbl>
              <a:tblPr firstRow="1" bandRow="1">
                <a:tableStyleId>{2D5ABB26-0587-4C30-8999-92F81FD0307C}</a:tableStyleId>
              </a:tblPr>
              <a:tblGrid>
                <a:gridCol w="360000"/>
                <a:gridCol w="360000"/>
                <a:gridCol w="360000"/>
                <a:gridCol w="360045"/>
                <a:gridCol w="359955"/>
              </a:tblGrid>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03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r>
            </a:tbl>
          </a:graphicData>
        </a:graphic>
      </p:graphicFrame>
      <p:graphicFrame>
        <p:nvGraphicFramePr>
          <p:cNvPr id="17" name="表格 16"/>
          <p:cNvGraphicFramePr/>
          <p:nvPr/>
        </p:nvGraphicFramePr>
        <p:xfrm>
          <a:off x="7440930" y="4305300"/>
          <a:ext cx="1800225" cy="1834515"/>
        </p:xfrm>
        <a:graphic>
          <a:graphicData uri="http://schemas.openxmlformats.org/drawingml/2006/table">
            <a:tbl>
              <a:tblPr firstRow="1" bandRow="1">
                <a:tableStyleId>{2D5ABB26-0587-4C30-8999-92F81FD0307C}</a:tableStyleId>
              </a:tblPr>
              <a:tblGrid>
                <a:gridCol w="360000"/>
                <a:gridCol w="360000"/>
                <a:gridCol w="360000"/>
                <a:gridCol w="360045"/>
                <a:gridCol w="359955"/>
              </a:tblGrid>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03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672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0000"/>
                    </a:solidFill>
                  </a:tcPr>
                </a:tc>
              </a:tr>
            </a:tbl>
          </a:graphicData>
        </a:graphic>
      </p:graphicFrame>
      <p:sp>
        <p:nvSpPr>
          <p:cNvPr id="18" name="圆角右箭头 17"/>
          <p:cNvSpPr/>
          <p:nvPr/>
        </p:nvSpPr>
        <p:spPr>
          <a:xfrm rot="10800000">
            <a:off x="9947275" y="4695825"/>
            <a:ext cx="1054100" cy="10541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3.</a:t>
            </a:r>
            <a:r>
              <a:rPr lang="zh-CN" altLang="en-US" sz="2800" dirty="0">
                <a:solidFill>
                  <a:schemeClr val="bg1"/>
                </a:solidFill>
                <a:latin typeface="微软雅黑" panose="020B0503020204020204" pitchFamily="34" charset="-122"/>
                <a:ea typeface="微软雅黑" panose="020B0503020204020204" pitchFamily="34" charset="-122"/>
                <a:sym typeface="+mn-ea"/>
              </a:rPr>
              <a:t>时光沙漏</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endParaRPr lang="zh-CN" altLang="en-US" sz="2400">
              <a:solidFill>
                <a:srgbClr val="FFFFFF"/>
              </a:solidFill>
              <a:latin typeface="造字工房力黑（非商用）常规体" charset="-122"/>
              <a:ea typeface="造字工房力黑（非商用）常规体" charset="-122"/>
            </a:endParaRPr>
          </a:p>
        </p:txBody>
      </p:sp>
      <p:pic>
        <p:nvPicPr>
          <p:cNvPr id="2" name="图片 1"/>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730375"/>
            <a:ext cx="5665470" cy="4605020"/>
          </a:xfrm>
          <a:prstGeom prst="rect">
            <a:avLst/>
          </a:prstGeom>
        </p:spPr>
      </p:pic>
      <p:sp>
        <p:nvSpPr>
          <p:cNvPr id="5" name="文本框 4"/>
          <p:cNvSpPr txBox="1"/>
          <p:nvPr/>
        </p:nvSpPr>
        <p:spPr>
          <a:xfrm>
            <a:off x="6796405" y="2434590"/>
            <a:ext cx="4572635" cy="3138170"/>
          </a:xfrm>
          <a:prstGeom prst="rect">
            <a:avLst/>
          </a:prstGeom>
          <a:noFill/>
        </p:spPr>
        <p:txBody>
          <a:bodyPr wrap="square" rtlCol="0">
            <a:spAutoFit/>
          </a:bodyPr>
          <a:p>
            <a:r>
              <a:rPr lang="zh-CN" altLang="zh-CN"/>
              <a:t>在此我们获取</a:t>
            </a:r>
            <a:r>
              <a:rPr lang="en-US" altLang="zh-CN"/>
              <a:t>Y</a:t>
            </a:r>
            <a:r>
              <a:rPr lang="zh-CN" altLang="en-US"/>
              <a:t>轴的加速度值，当</a:t>
            </a:r>
            <a:r>
              <a:rPr lang="en-US" altLang="zh-CN"/>
              <a:t>microbit</a:t>
            </a:r>
            <a:r>
              <a:rPr lang="zh-CN" altLang="en-US"/>
              <a:t>竖直摆放，当正向摆放时，返回值是大于</a:t>
            </a:r>
            <a:r>
              <a:rPr lang="en-US" altLang="zh-CN"/>
              <a:t>0</a:t>
            </a:r>
            <a:r>
              <a:rPr lang="zh-CN" altLang="en-US"/>
              <a:t>；相反，反向摆放时，返回值是小于</a:t>
            </a:r>
            <a:r>
              <a:rPr lang="en-US" altLang="zh-CN"/>
              <a:t>0</a:t>
            </a:r>
            <a:r>
              <a:rPr lang="zh-CN" altLang="en-US"/>
              <a:t>；设置</a:t>
            </a:r>
            <a:r>
              <a:rPr lang="en-US" altLang="zh-CN"/>
              <a:t>item</a:t>
            </a:r>
            <a:r>
              <a:rPr lang="zh-CN" altLang="en-US"/>
              <a:t>、</a:t>
            </a:r>
            <a:r>
              <a:rPr lang="en-US" altLang="zh-CN"/>
              <a:t>item2</a:t>
            </a:r>
            <a:r>
              <a:rPr lang="zh-CN" altLang="en-US"/>
              <a:t>两个变量，用于标记正向和反向放置，当正向放置时，对反向标记清零，同时对正向标记竖直自加</a:t>
            </a:r>
            <a:r>
              <a:rPr lang="en-US" altLang="zh-CN"/>
              <a:t>1</a:t>
            </a:r>
            <a:r>
              <a:rPr lang="zh-CN" altLang="en-US"/>
              <a:t>，当且仅当第一次时，在第一个红色箭头所指处，执行上页所示的</a:t>
            </a:r>
            <a:r>
              <a:rPr lang="en-US" altLang="zh-CN"/>
              <a:t>9</a:t>
            </a:r>
            <a:r>
              <a:rPr lang="zh-CN" altLang="en-US"/>
              <a:t>个动画样图；同理，反向放置时，在第二个红色箭头所指处，执行相逆的动画；由于篇幅有限，请自行添加剩余动画或者参看附件程序。</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4.</a:t>
            </a:r>
            <a:r>
              <a:rPr lang="zh-CN" altLang="en-US" sz="2800" dirty="0">
                <a:solidFill>
                  <a:schemeClr val="bg1"/>
                </a:solidFill>
                <a:latin typeface="微软雅黑" panose="020B0503020204020204" pitchFamily="34" charset="-122"/>
                <a:ea typeface="微软雅黑" panose="020B0503020204020204" pitchFamily="34" charset="-122"/>
                <a:sym typeface="+mn-ea"/>
              </a:rPr>
              <a:t>东南西北</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853565"/>
            <a:chOff x="721" y="1653"/>
            <a:chExt cx="6591" cy="2919"/>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452"/>
            </a:xfrm>
            <a:prstGeom prst="rect">
              <a:avLst/>
            </a:prstGeom>
            <a:noFill/>
          </p:spPr>
          <p:txBody>
            <a:bodyPr wrap="square" rtlCol="0">
              <a:spAutoFit/>
            </a:bodyPr>
            <a:p>
              <a:r>
                <a:rPr lang="en-US" altLang="zh-CN"/>
                <a:t>      </a:t>
              </a:r>
              <a:r>
                <a:rPr lang="zh-CN" altLang="en-US"/>
                <a:t>利用</a:t>
              </a:r>
              <a:r>
                <a:rPr lang="en-US" altLang="zh-CN"/>
                <a:t>microbit</a:t>
              </a:r>
              <a:r>
                <a:rPr lang="zh-CN" altLang="en-US"/>
                <a:t>的电子罗盘的来确定</a:t>
              </a:r>
              <a:r>
                <a:rPr lang="en-US" altLang="zh-CN"/>
                <a:t>microbit</a:t>
              </a:r>
              <a:r>
                <a:rPr lang="zh-CN" altLang="en-US"/>
                <a:t>的方位，根据方位来指南针的功能。</a:t>
              </a:r>
              <a:endParaRPr lang="zh-CN" altLang="en-US"/>
            </a:p>
          </p:txBody>
        </p:sp>
      </p:grpSp>
      <p:grpSp>
        <p:nvGrpSpPr>
          <p:cNvPr id="5" name="组合 4"/>
          <p:cNvGrpSpPr/>
          <p:nvPr/>
        </p:nvGrpSpPr>
        <p:grpSpPr>
          <a:xfrm>
            <a:off x="6258560" y="1049655"/>
            <a:ext cx="4686300" cy="1853565"/>
            <a:chOff x="8361" y="1653"/>
            <a:chExt cx="7380" cy="2919"/>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1452"/>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p:txBody>
        </p:sp>
      </p:grpSp>
      <p:pic>
        <p:nvPicPr>
          <p:cNvPr id="8" name="图片 7"/>
          <p:cNvPicPr>
            <a:picLocks noChangeAspect="1"/>
          </p:cNvPicPr>
          <p:nvPr/>
        </p:nvPicPr>
        <p:blipFill>
          <a:blip r:embed="rId3"/>
          <a:stretch>
            <a:fillRect/>
          </a:stretch>
        </p:blipFill>
        <p:spPr>
          <a:xfrm>
            <a:off x="1130935" y="3311525"/>
            <a:ext cx="3514090" cy="287591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4.</a:t>
            </a:r>
            <a:r>
              <a:rPr lang="zh-CN" altLang="en-US" sz="2800" dirty="0">
                <a:solidFill>
                  <a:schemeClr val="bg1"/>
                </a:solidFill>
                <a:latin typeface="微软雅黑" panose="020B0503020204020204" pitchFamily="34" charset="-122"/>
                <a:ea typeface="微软雅黑" panose="020B0503020204020204" pitchFamily="34" charset="-122"/>
                <a:sym typeface="+mn-ea"/>
              </a:rPr>
              <a:t>东南西北</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endParaRPr lang="zh-CN" altLang="en-US" sz="2400">
              <a:solidFill>
                <a:srgbClr val="FFFFFF"/>
              </a:solidFill>
              <a:latin typeface="造字工房力黑（非商用）常规体" charset="-122"/>
              <a:ea typeface="造字工房力黑（非商用）常规体" charset="-122"/>
            </a:endParaRPr>
          </a:p>
        </p:txBody>
      </p:sp>
      <p:sp>
        <p:nvSpPr>
          <p:cNvPr id="5" name="文本框 4"/>
          <p:cNvSpPr txBox="1"/>
          <p:nvPr/>
        </p:nvSpPr>
        <p:spPr>
          <a:xfrm>
            <a:off x="6491605" y="2279015"/>
            <a:ext cx="4572635" cy="3415030"/>
          </a:xfrm>
          <a:prstGeom prst="rect">
            <a:avLst/>
          </a:prstGeom>
          <a:noFill/>
        </p:spPr>
        <p:txBody>
          <a:bodyPr wrap="square" rtlCol="0">
            <a:spAutoFit/>
          </a:bodyPr>
          <a:p>
            <a:r>
              <a:rPr lang="zh-CN" altLang="zh-CN"/>
              <a:t>在此我们获取指南针朝向角度值</a:t>
            </a:r>
            <a:r>
              <a:rPr lang="zh-CN" altLang="en-US"/>
              <a:t>的加速度值，当</a:t>
            </a:r>
            <a:r>
              <a:rPr lang="en-US" altLang="zh-CN"/>
              <a:t>microbit</a:t>
            </a:r>
            <a:r>
              <a:rPr lang="zh-CN" altLang="en-US"/>
              <a:t>水平摆放，当摆放金手指触片朝向南也就是角度为</a:t>
            </a:r>
            <a:r>
              <a:rPr lang="en-US" altLang="zh-CN"/>
              <a:t>160&lt;</a:t>
            </a:r>
            <a:r>
              <a:rPr lang="zh-CN" altLang="en-US"/>
              <a:t>角度值</a:t>
            </a:r>
            <a:r>
              <a:rPr lang="en-US" altLang="zh-CN"/>
              <a:t>&lt;200</a:t>
            </a:r>
            <a:r>
              <a:rPr lang="zh-CN" altLang="en-US"/>
              <a:t>°时，输出显示箭头</a:t>
            </a:r>
            <a:r>
              <a:rPr lang="en-US" altLang="zh-CN"/>
              <a:t>“</a:t>
            </a:r>
            <a:r>
              <a:rPr lang="zh-CN" altLang="en-US">
                <a:sym typeface="+mn-ea"/>
              </a:rPr>
              <a:t>南</a:t>
            </a:r>
            <a:r>
              <a:rPr lang="en-US" altLang="zh-CN"/>
              <a:t>”</a:t>
            </a:r>
            <a:r>
              <a:rPr lang="zh-CN" altLang="en-US"/>
              <a:t>，同时当检测到的角度不在范围时，关闭点阵显示，由此可以推断东南西北的各个方位。</a:t>
            </a:r>
            <a:endParaRPr lang="zh-CN" altLang="en-US"/>
          </a:p>
          <a:p>
            <a:endParaRPr lang="zh-CN" altLang="en-US"/>
          </a:p>
          <a:p>
            <a:r>
              <a:rPr lang="zh-CN" altLang="en-US"/>
              <a:t>注意：电子罗盘使用时，程序默认会添加水平矫正的部分，在经过一串字符后，中心会出现一个红点，然后依次向</a:t>
            </a:r>
            <a:r>
              <a:rPr lang="en-US" altLang="zh-CN"/>
              <a:t>XY</a:t>
            </a:r>
            <a:r>
              <a:rPr lang="zh-CN" altLang="en-US"/>
              <a:t>边际的</a:t>
            </a:r>
            <a:r>
              <a:rPr lang="en-US" altLang="zh-CN"/>
              <a:t>12</a:t>
            </a:r>
            <a:r>
              <a:rPr lang="zh-CN" altLang="en-US"/>
              <a:t>个点扩展（顶角除外），完成矫正后会进入自定义程序。</a:t>
            </a:r>
            <a:endParaRPr lang="zh-CN" altLang="en-US"/>
          </a:p>
        </p:txBody>
      </p:sp>
      <p:pic>
        <p:nvPicPr>
          <p:cNvPr id="3" name="图片 2"/>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843405"/>
            <a:ext cx="4980940" cy="400939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574040" y="1790700"/>
            <a:ext cx="5815330" cy="2168525"/>
          </a:xfrm>
          <a:prstGeom prst="rect">
            <a:avLst/>
          </a:prstGeom>
          <a:noFill/>
        </p:spPr>
        <p:txBody>
          <a:bodyPr wrap="square" rtlCol="0">
            <a:spAutoFit/>
          </a:bodyPr>
          <a:lstStyle/>
          <a:p>
            <a:pPr fontAlgn="auto">
              <a:lnSpc>
                <a:spcPct val="150000"/>
              </a:lnSpc>
            </a:pPr>
            <a:r>
              <a:rPr lang="en-US" dirty="0" smtClean="0">
                <a:solidFill>
                  <a:schemeClr val="tx1"/>
                </a:solidFill>
                <a:latin typeface="+mn-ea"/>
              </a:rPr>
              <a:t>      micro:bit</a:t>
            </a:r>
            <a:r>
              <a:rPr lang="zh-CN" altLang="en-US" dirty="0" smtClean="0">
                <a:solidFill>
                  <a:schemeClr val="tx1"/>
                </a:solidFill>
                <a:latin typeface="+mn-ea"/>
              </a:rPr>
              <a:t>入门套件是以时下最火的创客教育利器</a:t>
            </a:r>
            <a:r>
              <a:rPr lang="en-US" dirty="0" smtClean="0">
                <a:latin typeface="+mn-ea"/>
                <a:sym typeface="+mn-ea"/>
              </a:rPr>
              <a:t>micro:bit</a:t>
            </a:r>
            <a:r>
              <a:rPr lang="zh-CN" altLang="en-US" dirty="0" smtClean="0">
                <a:solidFill>
                  <a:schemeClr val="tx1"/>
                </a:solidFill>
                <a:latin typeface="+mn-ea"/>
              </a:rPr>
              <a:t>打造的智能硬件课程，包含</a:t>
            </a:r>
            <a:r>
              <a:rPr lang="en-US" altLang="zh-CN" dirty="0" smtClean="0">
                <a:solidFill>
                  <a:schemeClr val="tx1"/>
                </a:solidFill>
                <a:latin typeface="+mn-ea"/>
              </a:rPr>
              <a:t>16</a:t>
            </a:r>
            <a:r>
              <a:rPr lang="zh-CN" altLang="en-US" dirty="0" smtClean="0">
                <a:solidFill>
                  <a:schemeClr val="tx1"/>
                </a:solidFill>
                <a:latin typeface="+mn-ea"/>
              </a:rPr>
              <a:t>个传感器模块和</a:t>
            </a:r>
            <a:r>
              <a:rPr lang="en-US" altLang="zh-CN" dirty="0" smtClean="0">
                <a:solidFill>
                  <a:schemeClr val="tx1"/>
                </a:solidFill>
                <a:latin typeface="+mn-ea"/>
              </a:rPr>
              <a:t>1</a:t>
            </a:r>
            <a:r>
              <a:rPr lang="zh-CN" altLang="en-US" dirty="0" smtClean="0">
                <a:solidFill>
                  <a:schemeClr val="tx1"/>
                </a:solidFill>
                <a:latin typeface="+mn-ea"/>
              </a:rPr>
              <a:t>个机器人扩展板，轻松拓展应用，完成您的创意机器人制作，内附</a:t>
            </a:r>
            <a:r>
              <a:rPr lang="en-US" altLang="zh-CN" dirty="0" smtClean="0">
                <a:solidFill>
                  <a:schemeClr val="tx1"/>
                </a:solidFill>
                <a:latin typeface="+mn-ea"/>
              </a:rPr>
              <a:t>22</a:t>
            </a:r>
            <a:r>
              <a:rPr lang="zh-CN" altLang="en-US" dirty="0" smtClean="0">
                <a:solidFill>
                  <a:schemeClr val="tx1"/>
                </a:solidFill>
                <a:latin typeface="+mn-ea"/>
              </a:rPr>
              <a:t>课时创意课程，展开你的无限想象。</a:t>
            </a:r>
            <a:endParaRPr lang="zh-CN" altLang="en-US" dirty="0" smtClean="0">
              <a:solidFill>
                <a:schemeClr val="tx1"/>
              </a:solidFill>
              <a:latin typeface="+mn-ea"/>
            </a:endParaRPr>
          </a:p>
          <a:p>
            <a:pPr fontAlgn="auto">
              <a:lnSpc>
                <a:spcPct val="150000"/>
              </a:lnSpc>
            </a:pPr>
            <a:r>
              <a:rPr lang="zh-CN" altLang="en-US" dirty="0" smtClean="0">
                <a:solidFill>
                  <a:schemeClr val="tx1"/>
                </a:solidFill>
                <a:latin typeface="+mn-ea"/>
              </a:rPr>
              <a:t>模块数量：</a:t>
            </a:r>
            <a:r>
              <a:rPr lang="en-US" altLang="zh-CN" dirty="0" smtClean="0">
                <a:solidFill>
                  <a:schemeClr val="tx1"/>
                </a:solidFill>
                <a:latin typeface="+mn-ea"/>
              </a:rPr>
              <a:t>16  </a:t>
            </a:r>
            <a:r>
              <a:rPr lang="zh-CN" altLang="en-US" dirty="0" smtClean="0">
                <a:solidFill>
                  <a:schemeClr val="tx1"/>
                </a:solidFill>
                <a:latin typeface="+mn-ea"/>
              </a:rPr>
              <a:t>课时数量：</a:t>
            </a:r>
            <a:r>
              <a:rPr lang="en-US" altLang="zh-CN" dirty="0" smtClean="0">
                <a:solidFill>
                  <a:schemeClr val="tx1"/>
                </a:solidFill>
                <a:latin typeface="+mn-ea"/>
              </a:rPr>
              <a:t>22+ </a:t>
            </a:r>
            <a:r>
              <a:rPr lang="zh-CN" altLang="en-US" dirty="0" smtClean="0">
                <a:solidFill>
                  <a:schemeClr val="tx1"/>
                </a:solidFill>
                <a:latin typeface="+mn-ea"/>
              </a:rPr>
              <a:t>适用年级：小学</a:t>
            </a:r>
            <a:r>
              <a:rPr lang="en-US" altLang="zh-CN" dirty="0" smtClean="0">
                <a:solidFill>
                  <a:schemeClr val="tx1"/>
                </a:solidFill>
                <a:latin typeface="+mn-ea"/>
              </a:rPr>
              <a:t>1</a:t>
            </a:r>
            <a:r>
              <a:rPr lang="zh-CN" altLang="en-US" dirty="0" smtClean="0">
                <a:solidFill>
                  <a:schemeClr val="tx1"/>
                </a:solidFill>
                <a:latin typeface="+mn-ea"/>
              </a:rPr>
              <a:t>年级</a:t>
            </a:r>
            <a:r>
              <a:rPr lang="en-US" altLang="zh-CN" dirty="0" smtClean="0">
                <a:solidFill>
                  <a:schemeClr val="tx1"/>
                </a:solidFill>
                <a:latin typeface="+mn-ea"/>
              </a:rPr>
              <a:t>+</a:t>
            </a:r>
            <a:endParaRPr lang="en-US" altLang="zh-CN" dirty="0" smtClean="0">
              <a:solidFill>
                <a:schemeClr val="tx1"/>
              </a:solidFill>
              <a:latin typeface="+mn-ea"/>
            </a:endParaRPr>
          </a:p>
        </p:txBody>
      </p:sp>
      <p:sp>
        <p:nvSpPr>
          <p:cNvPr id="25" name="矩形 24"/>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47722" y="30601"/>
            <a:ext cx="520521" cy="520521"/>
            <a:chOff x="314499" y="2507107"/>
            <a:chExt cx="1127012" cy="1127012"/>
          </a:xfrm>
        </p:grpSpPr>
        <p:sp>
          <p:nvSpPr>
            <p:cNvPr id="44" name="椭圆 43"/>
            <p:cNvSpPr/>
            <p:nvPr/>
          </p:nvSpPr>
          <p:spPr>
            <a:xfrm>
              <a:off x="314499" y="2507107"/>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1">
              <a:biLevel thresh="25000"/>
            </a:blip>
            <a:stretch>
              <a:fillRect/>
            </a:stretch>
          </p:blipFill>
          <p:spPr>
            <a:xfrm>
              <a:off x="552870" y="2741736"/>
              <a:ext cx="642806" cy="657754"/>
            </a:xfrm>
            <a:prstGeom prst="rect">
              <a:avLst/>
            </a:prstGeom>
          </p:spPr>
        </p:pic>
      </p:grpSp>
      <p:grpSp>
        <p:nvGrpSpPr>
          <p:cNvPr id="48" name="组合 47"/>
          <p:cNvGrpSpPr/>
          <p:nvPr/>
        </p:nvGrpSpPr>
        <p:grpSpPr>
          <a:xfrm>
            <a:off x="9425789" y="171760"/>
            <a:ext cx="320322" cy="320318"/>
            <a:chOff x="9848438" y="6428700"/>
            <a:chExt cx="221677" cy="221676"/>
          </a:xfrm>
        </p:grpSpPr>
        <p:sp>
          <p:nvSpPr>
            <p:cNvPr id="49" name="矩形 48"/>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3396" y="30601"/>
            <a:ext cx="4685030" cy="521970"/>
          </a:xfrm>
          <a:prstGeom prst="rect">
            <a:avLst/>
          </a:prstGeom>
          <a:noFill/>
        </p:spPr>
        <p:txBody>
          <a:bodyPr wrap="none" rtlCol="0">
            <a:spAutoFit/>
          </a:bodyPr>
          <a:lstStyle/>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micro:bit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入门套件</a:t>
            </a:r>
            <a:r>
              <a:rPr lang="en-US" altLang="zh-CN" sz="28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rPr>
              <a:t>套件简介</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22935" y="4390390"/>
            <a:ext cx="5564505" cy="922020"/>
          </a:xfrm>
          <a:prstGeom prst="rect">
            <a:avLst/>
          </a:prstGeom>
          <a:noFill/>
        </p:spPr>
        <p:txBody>
          <a:bodyPr wrap="square" rtlCol="0">
            <a:spAutoFit/>
          </a:bodyPr>
          <a:p>
            <a:pPr algn="l"/>
            <a:r>
              <a:rPr lang="zh-CN" altLang="en-US" b="1">
                <a:solidFill>
                  <a:schemeClr val="tx1"/>
                </a:solidFill>
                <a:latin typeface="宋体" panose="02010600030101010101" pitchFamily="2" charset="-122"/>
                <a:ea typeface="宋体" panose="02010600030101010101" pitchFamily="2" charset="-122"/>
              </a:rPr>
              <a:t>软件支持：</a:t>
            </a:r>
            <a:r>
              <a:rPr lang="en-US" b="1">
                <a:solidFill>
                  <a:schemeClr val="tx1"/>
                </a:solidFill>
                <a:latin typeface="宋体" panose="02010600030101010101" pitchFamily="2" charset="-122"/>
                <a:ea typeface="宋体" panose="02010600030101010101" pitchFamily="2" charset="-122"/>
              </a:rPr>
              <a:t>Mixly</a:t>
            </a:r>
            <a:r>
              <a:rPr lang="zh-CN" altLang="en-US" b="1">
                <a:solidFill>
                  <a:schemeClr val="tx1"/>
                </a:solidFill>
                <a:latin typeface="宋体" panose="02010600030101010101" pitchFamily="2" charset="-122"/>
                <a:ea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rPr>
              <a:t>micropython</a:t>
            </a:r>
            <a:r>
              <a:rPr lang="zh-CN" altLang="en-US" b="1">
                <a:solidFill>
                  <a:schemeClr val="tx1"/>
                </a:solidFill>
                <a:latin typeface="宋体" panose="02010600030101010101" pitchFamily="2" charset="-122"/>
                <a:ea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rPr>
              <a:t>makecode</a:t>
            </a:r>
            <a:r>
              <a:rPr lang="zh-CN" altLang="en-US" b="1">
                <a:solidFill>
                  <a:schemeClr val="tx1"/>
                </a:solidFill>
                <a:latin typeface="宋体" panose="02010600030101010101" pitchFamily="2" charset="-122"/>
                <a:ea typeface="宋体" panose="02010600030101010101" pitchFamily="2" charset="-122"/>
              </a:rPr>
              <a:t>等</a:t>
            </a:r>
            <a:endParaRPr lang="zh-CN" altLang="en-US" b="1">
              <a:solidFill>
                <a:schemeClr val="tx1"/>
              </a:solidFill>
              <a:latin typeface="宋体" panose="02010600030101010101" pitchFamily="2" charset="-122"/>
              <a:ea typeface="宋体" panose="02010600030101010101" pitchFamily="2" charset="-122"/>
            </a:endParaRPr>
          </a:p>
          <a:p>
            <a:pPr algn="l"/>
            <a:r>
              <a:rPr lang="zh-CN" altLang="en-US" b="1">
                <a:solidFill>
                  <a:schemeClr val="tx1"/>
                </a:solidFill>
                <a:latin typeface="宋体" panose="02010600030101010101" pitchFamily="2" charset="-122"/>
                <a:ea typeface="宋体" panose="02010600030101010101" pitchFamily="2" charset="-122"/>
              </a:rPr>
              <a:t>硬件支持：</a:t>
            </a:r>
            <a:r>
              <a:rPr lang="en-US" altLang="zh-CN" b="1">
                <a:solidFill>
                  <a:schemeClr val="tx1"/>
                </a:solidFill>
                <a:latin typeface="宋体" panose="02010600030101010101" pitchFamily="2" charset="-122"/>
                <a:ea typeface="宋体" panose="02010600030101010101" pitchFamily="2" charset="-122"/>
              </a:rPr>
              <a:t>micro:bit</a:t>
            </a:r>
            <a:r>
              <a:rPr lang="zh-CN" altLang="en-US" b="1">
                <a:solidFill>
                  <a:schemeClr val="tx1"/>
                </a:solidFill>
                <a:latin typeface="宋体" panose="02010600030101010101" pitchFamily="2" charset="-122"/>
                <a:ea typeface="宋体" panose="02010600030101010101" pitchFamily="2" charset="-122"/>
              </a:rPr>
              <a:t>（官方版）</a:t>
            </a:r>
            <a:endParaRPr lang="en-US" altLang="zh-CN" b="1">
              <a:solidFill>
                <a:schemeClr val="tx1"/>
              </a:solidFill>
              <a:latin typeface="宋体" panose="02010600030101010101" pitchFamily="2" charset="-122"/>
              <a:ea typeface="宋体" panose="02010600030101010101" pitchFamily="2" charset="-122"/>
            </a:endParaRPr>
          </a:p>
          <a:p>
            <a:pPr algn="l"/>
            <a:r>
              <a:rPr lang="zh-CN" altLang="zh-CN" b="1">
                <a:solidFill>
                  <a:schemeClr val="tx1"/>
                </a:solidFill>
                <a:latin typeface="宋体" panose="02010600030101010101" pitchFamily="2" charset="-122"/>
                <a:ea typeface="宋体" panose="02010600030101010101" pitchFamily="2" charset="-122"/>
              </a:rPr>
              <a:t>注：本套件以</a:t>
            </a:r>
            <a:r>
              <a:rPr lang="en-US" altLang="zh-CN" b="1">
                <a:latin typeface="宋体" panose="02010600030101010101" pitchFamily="2" charset="-122"/>
                <a:ea typeface="宋体" panose="02010600030101010101" pitchFamily="2" charset="-122"/>
                <a:sym typeface="+mn-ea"/>
              </a:rPr>
              <a:t>makecode</a:t>
            </a:r>
            <a:r>
              <a:rPr lang="zh-CN" altLang="en-US" b="1">
                <a:solidFill>
                  <a:schemeClr val="tx1"/>
                </a:solidFill>
                <a:latin typeface="宋体" panose="02010600030101010101" pitchFamily="2" charset="-122"/>
                <a:ea typeface="宋体" panose="02010600030101010101" pitchFamily="2" charset="-122"/>
              </a:rPr>
              <a:t>软件</a:t>
            </a:r>
            <a:r>
              <a:rPr lang="zh-CN" altLang="zh-CN" b="1">
                <a:solidFill>
                  <a:schemeClr val="tx1"/>
                </a:solidFill>
                <a:latin typeface="宋体" panose="02010600030101010101" pitchFamily="2" charset="-122"/>
                <a:ea typeface="宋体" panose="02010600030101010101" pitchFamily="2" charset="-122"/>
              </a:rPr>
              <a:t>讲解说明。</a:t>
            </a:r>
            <a:endParaRPr lang="zh-CN" altLang="zh-CN" b="1">
              <a:solidFill>
                <a:schemeClr val="tx1"/>
              </a:solidFill>
              <a:latin typeface="宋体" panose="02010600030101010101" pitchFamily="2" charset="-122"/>
              <a:ea typeface="宋体" panose="02010600030101010101" pitchFamily="2" charset="-122"/>
            </a:endParaRPr>
          </a:p>
        </p:txBody>
      </p:sp>
      <p:pic>
        <p:nvPicPr>
          <p:cNvPr id="2" name="图片 1" descr="RLKIT501MB-01"/>
          <p:cNvPicPr>
            <a:picLocks noChangeAspect="1"/>
          </p:cNvPicPr>
          <p:nvPr/>
        </p:nvPicPr>
        <p:blipFill>
          <a:blip r:embed="rId2"/>
          <a:stretch>
            <a:fillRect/>
          </a:stretch>
        </p:blipFill>
        <p:spPr>
          <a:xfrm>
            <a:off x="6256020" y="901700"/>
            <a:ext cx="5400040" cy="540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5.</a:t>
            </a:r>
            <a:r>
              <a:rPr lang="zh-CN" altLang="en-US" sz="2800" dirty="0">
                <a:solidFill>
                  <a:schemeClr val="bg1"/>
                </a:solidFill>
                <a:latin typeface="微软雅黑" panose="020B0503020204020204" pitchFamily="34" charset="-122"/>
                <a:ea typeface="微软雅黑" panose="020B0503020204020204" pitchFamily="34" charset="-122"/>
                <a:sym typeface="+mn-ea"/>
              </a:rPr>
              <a:t>温度显示</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853565"/>
            <a:chOff x="721" y="1653"/>
            <a:chExt cx="6591" cy="2919"/>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452"/>
            </a:xfrm>
            <a:prstGeom prst="rect">
              <a:avLst/>
            </a:prstGeom>
            <a:noFill/>
          </p:spPr>
          <p:txBody>
            <a:bodyPr wrap="square" rtlCol="0">
              <a:spAutoFit/>
            </a:bodyPr>
            <a:p>
              <a:r>
                <a:rPr lang="en-US" altLang="zh-CN"/>
                <a:t>      </a:t>
              </a:r>
              <a:r>
                <a:rPr lang="zh-CN" altLang="en-US"/>
                <a:t>利用</a:t>
              </a:r>
              <a:r>
                <a:rPr lang="en-US" altLang="zh-CN"/>
                <a:t>microbit</a:t>
              </a:r>
              <a:r>
                <a:rPr lang="zh-CN" altLang="en-US"/>
                <a:t>的温度传感器的来确定</a:t>
              </a:r>
              <a:r>
                <a:rPr lang="en-US" altLang="zh-CN"/>
                <a:t>microbit</a:t>
              </a:r>
              <a:r>
                <a:rPr lang="zh-CN" altLang="en-US"/>
                <a:t>所处的环境温度，同时利用点阵</a:t>
              </a:r>
              <a:r>
                <a:rPr lang="en-US" altLang="zh-CN"/>
                <a:t>LED</a:t>
              </a:r>
              <a:r>
                <a:rPr lang="zh-CN" altLang="en-US"/>
                <a:t>来实现显示告知的功能。</a:t>
              </a:r>
              <a:endParaRPr lang="zh-CN" altLang="en-US"/>
            </a:p>
          </p:txBody>
        </p:sp>
      </p:grpSp>
      <p:grpSp>
        <p:nvGrpSpPr>
          <p:cNvPr id="5" name="组合 4"/>
          <p:cNvGrpSpPr/>
          <p:nvPr/>
        </p:nvGrpSpPr>
        <p:grpSpPr>
          <a:xfrm>
            <a:off x="6258560" y="1049655"/>
            <a:ext cx="4686300" cy="1853565"/>
            <a:chOff x="8361" y="1653"/>
            <a:chExt cx="7380" cy="2919"/>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1452"/>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p:txBody>
        </p:sp>
      </p:grpSp>
      <p:pic>
        <p:nvPicPr>
          <p:cNvPr id="7" name="图片 6"/>
          <p:cNvPicPr>
            <a:picLocks noChangeAspect="1"/>
          </p:cNvPicPr>
          <p:nvPr/>
        </p:nvPicPr>
        <p:blipFill>
          <a:blip r:embed="rId3"/>
          <a:stretch>
            <a:fillRect/>
          </a:stretch>
        </p:blipFill>
        <p:spPr>
          <a:xfrm>
            <a:off x="1475740" y="3184525"/>
            <a:ext cx="3495040" cy="287591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5.</a:t>
            </a:r>
            <a:r>
              <a:rPr lang="zh-CN" altLang="en-US" sz="2800" dirty="0">
                <a:solidFill>
                  <a:schemeClr val="bg1"/>
                </a:solidFill>
                <a:latin typeface="微软雅黑" panose="020B0503020204020204" pitchFamily="34" charset="-122"/>
                <a:ea typeface="微软雅黑" panose="020B0503020204020204" pitchFamily="34" charset="-122"/>
                <a:sym typeface="+mn-ea"/>
              </a:rPr>
              <a:t>温度显示</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endParaRPr lang="zh-CN" altLang="en-US" sz="2400">
              <a:solidFill>
                <a:srgbClr val="FFFFFF"/>
              </a:solidFill>
              <a:latin typeface="造字工房力黑（非商用）常规体" charset="-122"/>
              <a:ea typeface="造字工房力黑（非商用）常规体" charset="-122"/>
            </a:endParaRPr>
          </a:p>
        </p:txBody>
      </p:sp>
      <p:sp>
        <p:nvSpPr>
          <p:cNvPr id="5" name="文本框 4"/>
          <p:cNvSpPr txBox="1"/>
          <p:nvPr/>
        </p:nvSpPr>
        <p:spPr>
          <a:xfrm>
            <a:off x="6390005" y="3091815"/>
            <a:ext cx="4572635" cy="1198880"/>
          </a:xfrm>
          <a:prstGeom prst="rect">
            <a:avLst/>
          </a:prstGeom>
          <a:noFill/>
        </p:spPr>
        <p:txBody>
          <a:bodyPr wrap="square" rtlCol="0">
            <a:spAutoFit/>
          </a:bodyPr>
          <a:p>
            <a:r>
              <a:rPr lang="zh-CN" altLang="zh-CN"/>
              <a:t>在此我们获取温度的数值，同时利用文本处理模块中的组合字符串，在数字后面添加字母</a:t>
            </a:r>
            <a:r>
              <a:rPr lang="en-US" altLang="zh-CN"/>
              <a:t>“C”</a:t>
            </a:r>
            <a:r>
              <a:rPr lang="zh-CN" altLang="en-US"/>
              <a:t>，用于标识温度。</a:t>
            </a:r>
            <a:endParaRPr lang="zh-CN" altLang="en-US"/>
          </a:p>
          <a:p>
            <a:endParaRPr lang="zh-CN" altLang="en-US"/>
          </a:p>
        </p:txBody>
      </p:sp>
      <p:pic>
        <p:nvPicPr>
          <p:cNvPr id="2" name="图片 1"/>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755015" y="2514600"/>
            <a:ext cx="4942840" cy="198120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6.</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抢答高手</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853565"/>
            <a:chOff x="721" y="1653"/>
            <a:chExt cx="6591" cy="2919"/>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452"/>
            </a:xfrm>
            <a:prstGeom prst="rect">
              <a:avLst/>
            </a:prstGeom>
            <a:noFill/>
          </p:spPr>
          <p:txBody>
            <a:bodyPr wrap="square" rtlCol="0">
              <a:spAutoFit/>
            </a:bodyPr>
            <a:p>
              <a:r>
                <a:rPr lang="en-US" altLang="zh-CN"/>
                <a:t>      </a:t>
              </a:r>
              <a:r>
                <a:rPr lang="zh-CN" altLang="en-US"/>
                <a:t>利用</a:t>
              </a:r>
              <a:r>
                <a:rPr lang="en-US" altLang="zh-CN"/>
                <a:t>microbit</a:t>
              </a:r>
              <a:r>
                <a:rPr lang="zh-CN" altLang="en-US"/>
                <a:t>的板载按钮来实现两个触发输入，根据抢答的的结果输出不同图案标识胜利者。</a:t>
              </a:r>
              <a:endParaRPr lang="zh-CN" altLang="en-US"/>
            </a:p>
          </p:txBody>
        </p:sp>
      </p:grpSp>
      <p:grpSp>
        <p:nvGrpSpPr>
          <p:cNvPr id="5" name="组合 4"/>
          <p:cNvGrpSpPr/>
          <p:nvPr/>
        </p:nvGrpSpPr>
        <p:grpSpPr>
          <a:xfrm>
            <a:off x="6258560" y="1049655"/>
            <a:ext cx="4686300" cy="1853565"/>
            <a:chOff x="8361" y="1653"/>
            <a:chExt cx="7380" cy="2919"/>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1452"/>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p:txBody>
        </p:sp>
      </p:grpSp>
      <p:pic>
        <p:nvPicPr>
          <p:cNvPr id="8" name="图片 7"/>
          <p:cNvPicPr>
            <a:picLocks noChangeAspect="1"/>
          </p:cNvPicPr>
          <p:nvPr/>
        </p:nvPicPr>
        <p:blipFill>
          <a:blip r:embed="rId3"/>
          <a:stretch>
            <a:fillRect/>
          </a:stretch>
        </p:blipFill>
        <p:spPr>
          <a:xfrm>
            <a:off x="1130935" y="3262630"/>
            <a:ext cx="3533140" cy="292354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6.</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抢答高手</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endParaRPr lang="zh-CN" altLang="en-US" sz="2400">
              <a:solidFill>
                <a:srgbClr val="FFFFFF"/>
              </a:solidFill>
              <a:latin typeface="造字工房力黑（非商用）常规体" charset="-122"/>
              <a:ea typeface="造字工房力黑（非商用）常规体" charset="-122"/>
            </a:endParaRPr>
          </a:p>
        </p:txBody>
      </p:sp>
      <p:sp>
        <p:nvSpPr>
          <p:cNvPr id="5" name="文本框 4"/>
          <p:cNvSpPr txBox="1"/>
          <p:nvPr/>
        </p:nvSpPr>
        <p:spPr>
          <a:xfrm>
            <a:off x="5780405" y="2291715"/>
            <a:ext cx="4572635" cy="922020"/>
          </a:xfrm>
          <a:prstGeom prst="rect">
            <a:avLst/>
          </a:prstGeom>
          <a:noFill/>
        </p:spPr>
        <p:txBody>
          <a:bodyPr wrap="square" rtlCol="0">
            <a:spAutoFit/>
          </a:bodyPr>
          <a:p>
            <a:r>
              <a:rPr lang="zh-CN" altLang="zh-CN"/>
              <a:t>在此我们获取</a:t>
            </a:r>
            <a:r>
              <a:rPr lang="en-US" altLang="zh-CN"/>
              <a:t>AB</a:t>
            </a:r>
            <a:r>
              <a:rPr lang="zh-CN" altLang="en-US"/>
              <a:t>按键的状态</a:t>
            </a:r>
            <a:r>
              <a:rPr lang="zh-CN" altLang="zh-CN"/>
              <a:t>，当触及对应</a:t>
            </a:r>
            <a:r>
              <a:rPr lang="en-US" altLang="zh-CN"/>
              <a:t>AB</a:t>
            </a:r>
            <a:r>
              <a:rPr lang="zh-CN" altLang="en-US"/>
              <a:t>按键时绘制不同的图样，如左图所示。</a:t>
            </a:r>
            <a:endParaRPr lang="zh-CN" altLang="en-US"/>
          </a:p>
          <a:p>
            <a:endParaRPr lang="zh-CN" altLang="en-US"/>
          </a:p>
        </p:txBody>
      </p:sp>
      <p:pic>
        <p:nvPicPr>
          <p:cNvPr id="3" name="图片 2"/>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854835" y="1859280"/>
            <a:ext cx="2882900" cy="46056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7.</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重力小球</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t>microbit</a:t>
              </a:r>
              <a:r>
                <a:rPr lang="zh-CN" altLang="en-US"/>
                <a:t>的板载运动姿态传感器控制点阵小灯的移动。</a:t>
              </a:r>
              <a:endParaRPr lang="zh-CN" altLang="en-US"/>
            </a:p>
          </p:txBody>
        </p:sp>
      </p:grpSp>
      <p:grpSp>
        <p:nvGrpSpPr>
          <p:cNvPr id="5" name="组合 4"/>
          <p:cNvGrpSpPr/>
          <p:nvPr/>
        </p:nvGrpSpPr>
        <p:grpSpPr>
          <a:xfrm>
            <a:off x="6258560" y="1049655"/>
            <a:ext cx="4686300" cy="1853565"/>
            <a:chOff x="8361" y="1653"/>
            <a:chExt cx="7380" cy="2919"/>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1452"/>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p:txBody>
        </p:sp>
      </p:grpSp>
      <p:pic>
        <p:nvPicPr>
          <p:cNvPr id="9" name="图片 8"/>
          <p:cNvPicPr>
            <a:picLocks noChangeAspect="1"/>
          </p:cNvPicPr>
          <p:nvPr/>
        </p:nvPicPr>
        <p:blipFill>
          <a:blip r:embed="rId3"/>
          <a:stretch>
            <a:fillRect/>
          </a:stretch>
        </p:blipFill>
        <p:spPr>
          <a:xfrm>
            <a:off x="1566545" y="3115310"/>
            <a:ext cx="3514090" cy="288544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7.</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重力小球</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endParaRPr lang="zh-CN" altLang="en-US" sz="2400">
              <a:solidFill>
                <a:srgbClr val="FFFFFF"/>
              </a:solidFill>
              <a:latin typeface="造字工房力黑（非商用）常规体" charset="-122"/>
              <a:ea typeface="造字工房力黑（非商用）常规体" charset="-122"/>
            </a:endParaRPr>
          </a:p>
        </p:txBody>
      </p:sp>
      <p:sp>
        <p:nvSpPr>
          <p:cNvPr id="5" name="文本框 4"/>
          <p:cNvSpPr txBox="1"/>
          <p:nvPr/>
        </p:nvSpPr>
        <p:spPr>
          <a:xfrm>
            <a:off x="7550150" y="2341880"/>
            <a:ext cx="3611880" cy="2584450"/>
          </a:xfrm>
          <a:prstGeom prst="rect">
            <a:avLst/>
          </a:prstGeom>
          <a:noFill/>
        </p:spPr>
        <p:txBody>
          <a:bodyPr wrap="square" rtlCol="0">
            <a:spAutoFit/>
          </a:bodyPr>
          <a:p>
            <a:r>
              <a:rPr lang="zh-CN" altLang="zh-CN"/>
              <a:t>在此我们获取</a:t>
            </a:r>
            <a:r>
              <a:rPr lang="en-US" altLang="zh-CN"/>
              <a:t>XY</a:t>
            </a:r>
            <a:r>
              <a:rPr lang="zh-CN" altLang="en-US"/>
              <a:t>轴的加速度值，当</a:t>
            </a:r>
            <a:r>
              <a:rPr lang="en-US" altLang="zh-CN"/>
              <a:t>X</a:t>
            </a:r>
            <a:r>
              <a:rPr lang="zh-CN" altLang="en-US"/>
              <a:t>轴偏离水平位置，在负方向倾斜大于</a:t>
            </a:r>
            <a:r>
              <a:rPr lang="en-US" altLang="zh-CN"/>
              <a:t>150</a:t>
            </a:r>
            <a:r>
              <a:rPr lang="zh-CN" altLang="en-US"/>
              <a:t>时，且</a:t>
            </a:r>
            <a:r>
              <a:rPr lang="en-US" altLang="zh-CN"/>
              <a:t>X</a:t>
            </a:r>
            <a:r>
              <a:rPr lang="zh-CN" altLang="en-US"/>
              <a:t>当时的位置是大于</a:t>
            </a:r>
            <a:r>
              <a:rPr lang="en-US" altLang="zh-CN"/>
              <a:t>0</a:t>
            </a:r>
            <a:r>
              <a:rPr lang="zh-CN" altLang="en-US"/>
              <a:t>，对</a:t>
            </a:r>
            <a:r>
              <a:rPr lang="en-US" altLang="zh-CN"/>
              <a:t>X</a:t>
            </a:r>
            <a:r>
              <a:rPr lang="zh-CN" altLang="en-US"/>
              <a:t>位置自减</a:t>
            </a:r>
            <a:r>
              <a:rPr lang="en-US" altLang="zh-CN"/>
              <a:t>1</a:t>
            </a:r>
            <a:r>
              <a:rPr lang="zh-CN" altLang="en-US"/>
              <a:t>，</a:t>
            </a:r>
            <a:r>
              <a:rPr lang="zh-CN" altLang="en-US">
                <a:sym typeface="+mn-ea"/>
              </a:rPr>
              <a:t>在正方向倾斜大于</a:t>
            </a:r>
            <a:r>
              <a:rPr lang="en-US" altLang="zh-CN">
                <a:sym typeface="+mn-ea"/>
              </a:rPr>
              <a:t>150</a:t>
            </a:r>
            <a:r>
              <a:rPr lang="zh-CN" altLang="en-US">
                <a:sym typeface="+mn-ea"/>
              </a:rPr>
              <a:t>时，且</a:t>
            </a:r>
            <a:r>
              <a:rPr lang="en-US" altLang="zh-CN">
                <a:sym typeface="+mn-ea"/>
              </a:rPr>
              <a:t>X</a:t>
            </a:r>
            <a:r>
              <a:rPr lang="zh-CN" altLang="en-US">
                <a:sym typeface="+mn-ea"/>
              </a:rPr>
              <a:t>当时的位置是小于</a:t>
            </a:r>
            <a:r>
              <a:rPr lang="en-US" altLang="zh-CN">
                <a:sym typeface="+mn-ea"/>
              </a:rPr>
              <a:t>4</a:t>
            </a:r>
            <a:r>
              <a:rPr lang="zh-CN" altLang="en-US">
                <a:sym typeface="+mn-ea"/>
              </a:rPr>
              <a:t>，对</a:t>
            </a:r>
            <a:r>
              <a:rPr lang="en-US" altLang="zh-CN">
                <a:sym typeface="+mn-ea"/>
              </a:rPr>
              <a:t>X</a:t>
            </a:r>
            <a:r>
              <a:rPr lang="zh-CN" altLang="en-US">
                <a:sym typeface="+mn-ea"/>
              </a:rPr>
              <a:t>位置自加</a:t>
            </a:r>
            <a:r>
              <a:rPr lang="en-US" altLang="zh-CN">
                <a:sym typeface="+mn-ea"/>
              </a:rPr>
              <a:t>1</a:t>
            </a:r>
            <a:r>
              <a:rPr lang="zh-CN" altLang="en-US">
                <a:sym typeface="+mn-ea"/>
              </a:rPr>
              <a:t>；</a:t>
            </a:r>
            <a:r>
              <a:rPr lang="en-US" altLang="zh-CN">
                <a:sym typeface="+mn-ea"/>
              </a:rPr>
              <a:t>Y</a:t>
            </a:r>
            <a:r>
              <a:rPr lang="zh-CN" altLang="en-US">
                <a:sym typeface="+mn-ea"/>
              </a:rPr>
              <a:t>轴同理设计；通过上述两个轴的运算获取</a:t>
            </a:r>
            <a:r>
              <a:rPr lang="en-US" altLang="zh-CN">
                <a:sym typeface="+mn-ea"/>
              </a:rPr>
              <a:t>XY</a:t>
            </a:r>
            <a:r>
              <a:rPr lang="zh-CN" altLang="en-US">
                <a:sym typeface="+mn-ea"/>
              </a:rPr>
              <a:t>轴，暂停</a:t>
            </a:r>
            <a:r>
              <a:rPr lang="en-US" altLang="zh-CN">
                <a:sym typeface="+mn-ea"/>
              </a:rPr>
              <a:t>500ms</a:t>
            </a:r>
            <a:r>
              <a:rPr lang="zh-CN" altLang="en-US">
                <a:sym typeface="+mn-ea"/>
              </a:rPr>
              <a:t>并清空上一次显示后更新绘图的坐标点。</a:t>
            </a:r>
            <a:endParaRPr lang="zh-CN" altLang="en-US">
              <a:sym typeface="+mn-ea"/>
            </a:endParaRPr>
          </a:p>
        </p:txBody>
      </p:sp>
      <p:pic>
        <p:nvPicPr>
          <p:cNvPr id="7" name="图片 6"/>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2291715"/>
            <a:ext cx="5882005" cy="37674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8.</a:t>
            </a:r>
            <a:r>
              <a:rPr lang="zh-CN" altLang="en-US" sz="2800" dirty="0">
                <a:solidFill>
                  <a:schemeClr val="bg1"/>
                </a:solidFill>
                <a:latin typeface="微软雅黑" panose="020B0503020204020204" pitchFamily="34" charset="-122"/>
                <a:ea typeface="微软雅黑" panose="020B0503020204020204" pitchFamily="34" charset="-122"/>
                <a:sym typeface="+mn-ea"/>
              </a:rPr>
              <a:t>电子停表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t>microbit</a:t>
              </a:r>
              <a:r>
                <a:rPr lang="zh-CN" altLang="en-US"/>
                <a:t>的板载按钮触发开始计时，再次触发停止计时，并用点阵显示。</a:t>
              </a:r>
              <a:endParaRPr lang="zh-CN" altLang="en-US"/>
            </a:p>
          </p:txBody>
        </p:sp>
      </p:grpSp>
      <p:grpSp>
        <p:nvGrpSpPr>
          <p:cNvPr id="5" name="组合 4"/>
          <p:cNvGrpSpPr/>
          <p:nvPr/>
        </p:nvGrpSpPr>
        <p:grpSpPr>
          <a:xfrm>
            <a:off x="6258560" y="1049655"/>
            <a:ext cx="4686300" cy="1853565"/>
            <a:chOff x="8361" y="1653"/>
            <a:chExt cx="7380" cy="2919"/>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1452"/>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p:txBody>
        </p:sp>
      </p:grpSp>
      <p:pic>
        <p:nvPicPr>
          <p:cNvPr id="7" name="图片 6"/>
          <p:cNvPicPr>
            <a:picLocks noChangeAspect="1"/>
          </p:cNvPicPr>
          <p:nvPr/>
        </p:nvPicPr>
        <p:blipFill>
          <a:blip r:embed="rId3"/>
          <a:stretch>
            <a:fillRect/>
          </a:stretch>
        </p:blipFill>
        <p:spPr>
          <a:xfrm>
            <a:off x="1471295" y="3329305"/>
            <a:ext cx="3504565" cy="289496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1899285" cy="521970"/>
          </a:xfrm>
          <a:prstGeom prst="rect">
            <a:avLst/>
          </a:prstGeom>
          <a:noFill/>
        </p:spPr>
        <p:txBody>
          <a:bodyPr wrap="none" rtlCol="0">
            <a:spAutoFit/>
          </a:bodyPr>
          <a:p>
            <a:pPr algn="l"/>
            <a:r>
              <a:rPr lang="en-US" altLang="zh-CN" sz="2800" dirty="0">
                <a:solidFill>
                  <a:schemeClr val="bg1"/>
                </a:solidFill>
                <a:latin typeface="微软雅黑" panose="020B0503020204020204" pitchFamily="34" charset="-122"/>
                <a:ea typeface="微软雅黑" panose="020B0503020204020204" pitchFamily="34" charset="-122"/>
                <a:sym typeface="+mn-ea"/>
              </a:rPr>
              <a:t>8.</a:t>
            </a:r>
            <a:r>
              <a:rPr lang="zh-CN" altLang="en-US" sz="2800" dirty="0">
                <a:solidFill>
                  <a:schemeClr val="bg1"/>
                </a:solidFill>
                <a:latin typeface="微软雅黑" panose="020B0503020204020204" pitchFamily="34" charset="-122"/>
                <a:ea typeface="微软雅黑" panose="020B0503020204020204" pitchFamily="34" charset="-122"/>
                <a:sym typeface="+mn-ea"/>
              </a:rPr>
              <a:t>电子停表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endParaRPr lang="zh-CN" altLang="en-US" sz="2400">
              <a:solidFill>
                <a:srgbClr val="FFFFFF"/>
              </a:solidFill>
              <a:latin typeface="造字工房力黑（非商用）常规体" charset="-122"/>
              <a:ea typeface="造字工房力黑（非商用）常规体" charset="-122"/>
            </a:endParaRPr>
          </a:p>
        </p:txBody>
      </p:sp>
      <p:sp>
        <p:nvSpPr>
          <p:cNvPr id="5" name="文本框 4"/>
          <p:cNvSpPr txBox="1"/>
          <p:nvPr/>
        </p:nvSpPr>
        <p:spPr>
          <a:xfrm>
            <a:off x="8272780" y="1861820"/>
            <a:ext cx="3183255" cy="3692525"/>
          </a:xfrm>
          <a:prstGeom prst="rect">
            <a:avLst/>
          </a:prstGeom>
          <a:noFill/>
        </p:spPr>
        <p:txBody>
          <a:bodyPr wrap="square" rtlCol="0">
            <a:spAutoFit/>
          </a:bodyPr>
          <a:p>
            <a:r>
              <a:rPr lang="zh-CN" altLang="en-US"/>
              <a:t>设置变量</a:t>
            </a:r>
            <a:r>
              <a:rPr lang="en-US" altLang="zh-CN"/>
              <a:t>“start”</a:t>
            </a:r>
            <a:r>
              <a:rPr lang="zh-CN" altLang="en-US"/>
              <a:t>，初始化为</a:t>
            </a:r>
            <a:r>
              <a:rPr lang="en-US" altLang="zh-CN"/>
              <a:t>0</a:t>
            </a:r>
            <a:r>
              <a:rPr lang="zh-CN" altLang="en-US"/>
              <a:t>，当</a:t>
            </a:r>
            <a:r>
              <a:rPr lang="en-US" altLang="zh-CN"/>
              <a:t>A</a:t>
            </a:r>
            <a:r>
              <a:rPr lang="zh-CN" altLang="en-US"/>
              <a:t>按钮触发后，执行运行时间赋值给</a:t>
            </a:r>
            <a:r>
              <a:rPr lang="en-US" altLang="zh-CN">
                <a:sym typeface="+mn-ea"/>
              </a:rPr>
              <a:t>“start”</a:t>
            </a:r>
            <a:r>
              <a:rPr lang="zh-CN" altLang="en-US">
                <a:sym typeface="+mn-ea"/>
              </a:rPr>
              <a:t>，而此时在无限循环中的</a:t>
            </a:r>
            <a:r>
              <a:rPr lang="en-US" altLang="zh-CN">
                <a:sym typeface="+mn-ea"/>
              </a:rPr>
              <a:t>LED</a:t>
            </a:r>
            <a:r>
              <a:rPr lang="zh-CN" altLang="en-US">
                <a:sym typeface="+mn-ea"/>
              </a:rPr>
              <a:t>点阵显示则为随机的点动态显示，当</a:t>
            </a:r>
            <a:r>
              <a:rPr lang="en-US" altLang="zh-CN">
                <a:sym typeface="+mn-ea"/>
              </a:rPr>
              <a:t>A</a:t>
            </a:r>
            <a:r>
              <a:rPr lang="zh-CN" altLang="en-US">
                <a:sym typeface="+mn-ea"/>
              </a:rPr>
              <a:t>按钮在此触发后，设置变量</a:t>
            </a:r>
            <a:r>
              <a:rPr lang="en-US" altLang="zh-CN">
                <a:sym typeface="+mn-ea"/>
              </a:rPr>
              <a:t>“d”</a:t>
            </a:r>
            <a:r>
              <a:rPr lang="zh-CN" altLang="en-US">
                <a:sym typeface="+mn-ea"/>
              </a:rPr>
              <a:t>暂存，同时清空屏幕，</a:t>
            </a:r>
            <a:r>
              <a:rPr lang="en-US" altLang="zh-CN">
                <a:sym typeface="+mn-ea"/>
              </a:rPr>
              <a:t>“start”</a:t>
            </a:r>
            <a:r>
              <a:rPr lang="zh-CN" altLang="en-US">
                <a:sym typeface="+mn-ea"/>
              </a:rPr>
              <a:t>清零，取</a:t>
            </a:r>
            <a:r>
              <a:rPr lang="en-US" altLang="zh-CN">
                <a:sym typeface="+mn-ea"/>
              </a:rPr>
              <a:t>“d”</a:t>
            </a:r>
            <a:r>
              <a:rPr lang="zh-CN" altLang="en-US">
                <a:sym typeface="+mn-ea"/>
              </a:rPr>
              <a:t>的秒位的数字赋值给变</a:t>
            </a:r>
            <a:r>
              <a:rPr lang="en-US" altLang="zh-CN">
                <a:sym typeface="+mn-ea"/>
              </a:rPr>
              <a:t>“sec”</a:t>
            </a:r>
            <a:r>
              <a:rPr lang="zh-CN" altLang="en-US">
                <a:sym typeface="+mn-ea"/>
              </a:rPr>
              <a:t>，取</a:t>
            </a:r>
            <a:r>
              <a:rPr lang="en-US" altLang="zh-CN">
                <a:sym typeface="+mn-ea"/>
              </a:rPr>
              <a:t>“d”</a:t>
            </a:r>
            <a:r>
              <a:rPr lang="zh-CN" altLang="en-US">
                <a:sym typeface="+mn-ea"/>
              </a:rPr>
              <a:t>的秒位以下的数字赋值给变</a:t>
            </a:r>
            <a:r>
              <a:rPr lang="en-US" altLang="zh-CN">
                <a:sym typeface="+mn-ea"/>
              </a:rPr>
              <a:t>“msec”</a:t>
            </a:r>
            <a:r>
              <a:rPr lang="zh-CN" altLang="en-US">
                <a:sym typeface="+mn-ea"/>
              </a:rPr>
              <a:t>，最后通过组合字符串的组合显示字符串</a:t>
            </a:r>
            <a:r>
              <a:rPr lang="zh-CN" altLang="en-US"/>
              <a:t>。</a:t>
            </a:r>
            <a:endParaRPr lang="zh-CN" altLang="en-US"/>
          </a:p>
          <a:p>
            <a:endParaRPr lang="zh-CN" altLang="en-US"/>
          </a:p>
        </p:txBody>
      </p:sp>
      <p:pic>
        <p:nvPicPr>
          <p:cNvPr id="3" name="图片 2"/>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2103755"/>
            <a:ext cx="6964680" cy="31337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96608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9.</a:t>
            </a:r>
            <a:r>
              <a:rPr lang="zh-CN" altLang="en-US" sz="2800" dirty="0">
                <a:solidFill>
                  <a:schemeClr val="bg1"/>
                </a:solidFill>
                <a:latin typeface="微软雅黑" panose="020B0503020204020204" pitchFamily="34" charset="-122"/>
                <a:ea typeface="微软雅黑" panose="020B0503020204020204" pitchFamily="34" charset="-122"/>
                <a:sym typeface="+mn-ea"/>
              </a:rPr>
              <a:t>板载按键的使用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t>microbit Robot shield </a:t>
              </a:r>
              <a:r>
                <a:rPr lang="zh-CN" altLang="en-US"/>
                <a:t>的板载按钮来实现</a:t>
              </a:r>
              <a:r>
                <a:rPr lang="en-US" altLang="zh-CN"/>
                <a:t>LED</a:t>
              </a:r>
              <a:r>
                <a:rPr lang="zh-CN" altLang="en-US"/>
                <a:t>点阵输出不同图案。</a:t>
              </a:r>
              <a:endParaRPr lang="zh-CN" altLang="en-US"/>
            </a:p>
          </p:txBody>
        </p:sp>
      </p:grpSp>
      <p:grpSp>
        <p:nvGrpSpPr>
          <p:cNvPr id="5" name="组合 4"/>
          <p:cNvGrpSpPr/>
          <p:nvPr/>
        </p:nvGrpSpPr>
        <p:grpSpPr>
          <a:xfrm>
            <a:off x="6258560" y="1049655"/>
            <a:ext cx="4686935" cy="2130425"/>
            <a:chOff x="8361" y="1653"/>
            <a:chExt cx="7381" cy="3355"/>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1888"/>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p:txBody>
        </p:sp>
      </p:grpSp>
      <p:pic>
        <p:nvPicPr>
          <p:cNvPr id="7" name="图片 6"/>
          <p:cNvPicPr>
            <a:picLocks noChangeAspect="1"/>
          </p:cNvPicPr>
          <p:nvPr/>
        </p:nvPicPr>
        <p:blipFill>
          <a:blip r:embed="rId3"/>
          <a:stretch>
            <a:fillRect/>
          </a:stretch>
        </p:blipFill>
        <p:spPr>
          <a:xfrm>
            <a:off x="1130935" y="3311525"/>
            <a:ext cx="3514090" cy="2875915"/>
          </a:xfrm>
          <a:prstGeom prst="rect">
            <a:avLst/>
          </a:prstGeom>
        </p:spPr>
      </p:pic>
      <p:pic>
        <p:nvPicPr>
          <p:cNvPr id="9" name="图片 8"/>
          <p:cNvPicPr>
            <a:picLocks noChangeAspect="1"/>
          </p:cNvPicPr>
          <p:nvPr/>
        </p:nvPicPr>
        <p:blipFill>
          <a:blip r:embed="rId4"/>
          <a:stretch>
            <a:fillRect/>
          </a:stretch>
        </p:blipFill>
        <p:spPr>
          <a:xfrm>
            <a:off x="5400675" y="3302000"/>
            <a:ext cx="3523615" cy="289496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96608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9.</a:t>
            </a:r>
            <a:r>
              <a:rPr lang="zh-CN" altLang="en-US" sz="2800" dirty="0">
                <a:solidFill>
                  <a:schemeClr val="bg1"/>
                </a:solidFill>
                <a:latin typeface="微软雅黑" panose="020B0503020204020204" pitchFamily="34" charset="-122"/>
                <a:ea typeface="微软雅黑" panose="020B0503020204020204" pitchFamily="34" charset="-122"/>
                <a:sym typeface="+mn-ea"/>
              </a:rPr>
              <a:t>板载按键的使用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r>
              <a:rPr lang="en-US" altLang="zh-CN" sz="2400">
                <a:solidFill>
                  <a:srgbClr val="FFFFFF"/>
                </a:solidFill>
                <a:latin typeface="造字工房力黑（非商用）常规体" charset="-122"/>
                <a:ea typeface="造字工房力黑（非商用）常规体" charset="-122"/>
              </a:rPr>
              <a:t>1</a:t>
            </a:r>
            <a:endParaRPr lang="en-US" altLang="zh-CN" sz="2400">
              <a:solidFill>
                <a:srgbClr val="FFFFFF"/>
              </a:solidFill>
              <a:latin typeface="造字工房力黑（非商用）常规体" charset="-122"/>
              <a:ea typeface="造字工房力黑（非商用）常规体" charset="-122"/>
            </a:endParaRPr>
          </a:p>
        </p:txBody>
      </p:sp>
      <p:sp>
        <p:nvSpPr>
          <p:cNvPr id="5" name="文本框 4"/>
          <p:cNvSpPr txBox="1"/>
          <p:nvPr/>
        </p:nvSpPr>
        <p:spPr>
          <a:xfrm>
            <a:off x="903605" y="5238115"/>
            <a:ext cx="10096500" cy="1198880"/>
          </a:xfrm>
          <a:prstGeom prst="rect">
            <a:avLst/>
          </a:prstGeom>
          <a:noFill/>
        </p:spPr>
        <p:txBody>
          <a:bodyPr wrap="square" rtlCol="0">
            <a:spAutoFit/>
          </a:bodyPr>
          <a:p>
            <a:r>
              <a:rPr lang="zh-CN" altLang="zh-CN"/>
              <a:t>由于在硬件设计上为了方便后期的使用，板载的按键一端和电源</a:t>
            </a:r>
            <a:r>
              <a:rPr lang="en-US" altLang="zh-CN"/>
              <a:t>GND</a:t>
            </a:r>
            <a:r>
              <a:rPr lang="zh-CN" altLang="en-US"/>
              <a:t>相连，另一端和信号连接（注意使用</a:t>
            </a:r>
            <a:r>
              <a:rPr lang="en-US" altLang="zh-CN"/>
              <a:t>P0</a:t>
            </a:r>
            <a:r>
              <a:rPr lang="zh-CN" altLang="en-US"/>
              <a:t>管脚时，拔掉跳帽，防止和蜂鸣器使用干涉），所以默认管脚的电平处于浮动状态，需要软件来实现上拉电平，可以在</a:t>
            </a:r>
            <a:r>
              <a:rPr lang="en-US" altLang="zh-CN"/>
              <a:t>“</a:t>
            </a:r>
            <a:r>
              <a:rPr lang="zh-CN" altLang="en-US"/>
              <a:t>进阶</a:t>
            </a:r>
            <a:r>
              <a:rPr lang="en-US" altLang="zh-CN"/>
              <a:t>-&gt;</a:t>
            </a:r>
            <a:r>
              <a:rPr lang="zh-CN" altLang="en-US"/>
              <a:t>引脚</a:t>
            </a:r>
            <a:r>
              <a:rPr lang="en-US" altLang="zh-CN"/>
              <a:t>-&gt;</a:t>
            </a:r>
            <a:r>
              <a:rPr lang="zh-CN" altLang="en-US"/>
              <a:t>更多</a:t>
            </a:r>
            <a:r>
              <a:rPr lang="en-US" altLang="zh-CN"/>
              <a:t>”</a:t>
            </a:r>
            <a:r>
              <a:rPr lang="zh-CN" altLang="en-US"/>
              <a:t>中找到相关命令，当数字管脚读取到电平为低时，</a:t>
            </a:r>
            <a:r>
              <a:rPr lang="en-US" altLang="zh-CN"/>
              <a:t>LED</a:t>
            </a:r>
            <a:r>
              <a:rPr lang="zh-CN" altLang="en-US"/>
              <a:t>点阵显示数字</a:t>
            </a:r>
            <a:r>
              <a:rPr lang="en-US" altLang="zh-CN"/>
              <a:t>0</a:t>
            </a:r>
            <a:r>
              <a:rPr lang="zh-CN" altLang="en-US"/>
              <a:t>；反之，显示数字</a:t>
            </a:r>
            <a:r>
              <a:rPr lang="en-US" altLang="zh-CN"/>
              <a:t>1</a:t>
            </a:r>
            <a:r>
              <a:rPr lang="zh-CN" altLang="en-US"/>
              <a:t>。</a:t>
            </a:r>
            <a:endParaRPr lang="zh-CN" altLang="en-US"/>
          </a:p>
        </p:txBody>
      </p:sp>
      <p:pic>
        <p:nvPicPr>
          <p:cNvPr id="2" name="图片 1"/>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957705"/>
            <a:ext cx="7495540" cy="256159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47722" y="30601"/>
            <a:ext cx="520521" cy="520521"/>
            <a:chOff x="314499" y="2507107"/>
            <a:chExt cx="1127012" cy="1127012"/>
          </a:xfrm>
        </p:grpSpPr>
        <p:sp>
          <p:nvSpPr>
            <p:cNvPr id="44" name="椭圆 43"/>
            <p:cNvSpPr/>
            <p:nvPr/>
          </p:nvSpPr>
          <p:spPr>
            <a:xfrm>
              <a:off x="314499" y="2507107"/>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1">
              <a:biLevel thresh="25000"/>
            </a:blip>
            <a:stretch>
              <a:fillRect/>
            </a:stretch>
          </p:blipFill>
          <p:spPr>
            <a:xfrm>
              <a:off x="552870" y="2741736"/>
              <a:ext cx="642806" cy="657754"/>
            </a:xfrm>
            <a:prstGeom prst="rect">
              <a:avLst/>
            </a:prstGeom>
          </p:spPr>
        </p:pic>
      </p:grpSp>
      <p:grpSp>
        <p:nvGrpSpPr>
          <p:cNvPr id="48" name="组合 47"/>
          <p:cNvGrpSpPr/>
          <p:nvPr/>
        </p:nvGrpSpPr>
        <p:grpSpPr>
          <a:xfrm>
            <a:off x="9425789" y="171760"/>
            <a:ext cx="320322" cy="320318"/>
            <a:chOff x="9848438" y="6428700"/>
            <a:chExt cx="221677" cy="221676"/>
          </a:xfrm>
        </p:grpSpPr>
        <p:sp>
          <p:nvSpPr>
            <p:cNvPr id="49" name="矩形 48"/>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3396" y="30601"/>
            <a:ext cx="4685030" cy="521970"/>
          </a:xfrm>
          <a:prstGeom prst="rect">
            <a:avLst/>
          </a:prstGeom>
          <a:noFill/>
        </p:spPr>
        <p:txBody>
          <a:bodyPr wrap="none" rtlCol="0">
            <a:spAutoFit/>
          </a:bodyPr>
          <a:lstStyle/>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micro:bit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入门套件</a:t>
            </a:r>
            <a:r>
              <a:rPr lang="en-US" altLang="zh-CN" sz="28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rPr>
              <a:t>套件展示</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7523480" y="984885"/>
            <a:ext cx="4038600" cy="520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rPr>
              <a:t>1</a:t>
            </a:r>
            <a:r>
              <a:rPr lang="en-US" sz="1400">
                <a:solidFill>
                  <a:schemeClr val="tx1"/>
                </a:solidFill>
                <a:latin typeface="宋体" panose="02010600030101010101" pitchFamily="2" charset="-122"/>
                <a:ea typeface="宋体" panose="02010600030101010101" pitchFamily="2" charset="-122"/>
              </a:rPr>
              <a:t>pcs</a:t>
            </a:r>
            <a:r>
              <a:rPr sz="1400">
                <a:solidFill>
                  <a:schemeClr val="tx1"/>
                </a:solidFill>
                <a:latin typeface="宋体" panose="02010600030101010101" pitchFamily="2" charset="-122"/>
                <a:ea typeface="宋体" panose="02010600030101010101" pitchFamily="2" charset="-122"/>
              </a:rPr>
              <a:t> </a:t>
            </a:r>
            <a:r>
              <a:rPr sz="1400">
                <a:solidFill>
                  <a:schemeClr val="tx1"/>
                </a:solidFill>
                <a:latin typeface="Arial" panose="020B0604020202020204" pitchFamily="34" charset="0"/>
                <a:ea typeface="宋体" panose="02010600030101010101" pitchFamily="2" charset="-122"/>
              </a:rPr>
              <a:t>× </a:t>
            </a:r>
            <a:r>
              <a:rPr sz="1400">
                <a:solidFill>
                  <a:schemeClr val="tx1"/>
                </a:solidFill>
                <a:latin typeface="宋体" panose="02010600030101010101" pitchFamily="2" charset="-122"/>
                <a:ea typeface="宋体" panose="02010600030101010101" pitchFamily="2" charset="-122"/>
              </a:rPr>
              <a:t>micro:bit控制器</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micro:bit机器人扩展板</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Micro USB连接线</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闪灯模块(红)</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闪灯模块(蓝)</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闪灯模块(黄)</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闪灯模块(绿)</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声音传感器</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五按键传感器</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光线传感器</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数字智能热释电红外传感器</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土壤湿度传感器</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彩灯模块(WS2812)</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马达风扇模块</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lang="en-US" sz="1400">
                <a:solidFill>
                  <a:schemeClr val="tx1"/>
                </a:solidFill>
                <a:latin typeface="宋体" panose="02010600030101010101" pitchFamily="2" charset="-122"/>
                <a:ea typeface="宋体" panose="02010600030101010101" pitchFamily="2" charset="-122"/>
                <a:sym typeface="+mn-ea"/>
              </a:rPr>
              <a:t>3pcs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红外寻迹传感器</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lang="en-US" sz="1400">
                <a:solidFill>
                  <a:schemeClr val="tx1"/>
                </a:solidFill>
                <a:latin typeface="宋体" panose="02010600030101010101" pitchFamily="2" charset="-122"/>
                <a:ea typeface="宋体" panose="02010600030101010101" pitchFamily="2" charset="-122"/>
                <a:sym typeface="+mn-ea"/>
              </a:rPr>
              <a:t>2pcs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a:t>
            </a:r>
            <a:r>
              <a:rPr sz="1400">
                <a:solidFill>
                  <a:schemeClr val="tx1"/>
                </a:solidFill>
                <a:latin typeface="宋体" panose="02010600030101010101" pitchFamily="2" charset="-122"/>
                <a:ea typeface="宋体" panose="02010600030101010101" pitchFamily="2" charset="-122"/>
              </a:rPr>
              <a:t>碰撞传感器(左/右)</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9g 180°塑胶齿轮舵机</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lang="en-US" sz="1400">
                <a:solidFill>
                  <a:schemeClr val="tx1"/>
                </a:solidFill>
                <a:latin typeface="宋体" panose="02010600030101010101" pitchFamily="2" charset="-122"/>
                <a:ea typeface="宋体" panose="02010600030101010101" pitchFamily="2" charset="-122"/>
                <a:sym typeface="+mn-ea"/>
              </a:rPr>
              <a:t>2pcs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TT马达（已焊线）</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多功能元件盒G561</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DC 4节5号电池盒</a:t>
            </a:r>
            <a:endParaRPr sz="1400">
              <a:solidFill>
                <a:schemeClr val="tx1"/>
              </a:solidFill>
              <a:latin typeface="宋体" panose="02010600030101010101" pitchFamily="2" charset="-122"/>
              <a:ea typeface="宋体" panose="02010600030101010101" pitchFamily="2" charset="-122"/>
            </a:endParaRPr>
          </a:p>
          <a:p>
            <a:pPr marL="285750" indent="-285750" algn="l">
              <a:buFont typeface="Wingdings" panose="05000000000000000000" charset="0"/>
              <a:buChar char="l"/>
            </a:pPr>
            <a:r>
              <a:rPr sz="1400">
                <a:solidFill>
                  <a:schemeClr val="tx1"/>
                </a:solidFill>
                <a:latin typeface="宋体" panose="02010600030101010101" pitchFamily="2" charset="-122"/>
                <a:ea typeface="宋体" panose="02010600030101010101" pitchFamily="2" charset="-122"/>
                <a:sym typeface="+mn-ea"/>
              </a:rPr>
              <a:t>1</a:t>
            </a:r>
            <a:r>
              <a:rPr lang="en-US" sz="1400">
                <a:solidFill>
                  <a:schemeClr val="tx1"/>
                </a:solidFill>
                <a:latin typeface="宋体" panose="02010600030101010101" pitchFamily="2" charset="-122"/>
                <a:ea typeface="宋体" panose="02010600030101010101" pitchFamily="2" charset="-122"/>
                <a:sym typeface="+mn-ea"/>
              </a:rPr>
              <a:t>0pcs</a:t>
            </a:r>
            <a:r>
              <a:rPr sz="1400">
                <a:solidFill>
                  <a:schemeClr val="tx1"/>
                </a:solidFill>
                <a:latin typeface="宋体" panose="02010600030101010101" pitchFamily="2" charset="-122"/>
                <a:ea typeface="宋体" panose="02010600030101010101" pitchFamily="2" charset="-122"/>
                <a:sym typeface="+mn-ea"/>
              </a:rPr>
              <a:t> </a:t>
            </a:r>
            <a:r>
              <a:rPr sz="1400">
                <a:solidFill>
                  <a:schemeClr val="tx1"/>
                </a:solidFill>
                <a:latin typeface="Arial" panose="020B0604020202020204" pitchFamily="34" charset="0"/>
                <a:ea typeface="宋体" panose="02010600030101010101" pitchFamily="2" charset="-122"/>
                <a:sym typeface="+mn-ea"/>
              </a:rPr>
              <a:t>× </a:t>
            </a:r>
            <a:r>
              <a:rPr sz="1400">
                <a:solidFill>
                  <a:schemeClr val="tx1"/>
                </a:solidFill>
                <a:latin typeface="宋体" panose="02010600030101010101" pitchFamily="2" charset="-122"/>
                <a:ea typeface="宋体" panose="02010600030101010101" pitchFamily="2" charset="-122"/>
              </a:rPr>
              <a:t>XH2.54 3Pin 20cm 传感器线</a:t>
            </a:r>
            <a:endParaRPr sz="1400">
              <a:solidFill>
                <a:schemeClr val="tx1"/>
              </a:solidFill>
              <a:latin typeface="宋体" panose="02010600030101010101" pitchFamily="2" charset="-122"/>
              <a:ea typeface="宋体" panose="02010600030101010101" pitchFamily="2" charset="-122"/>
            </a:endParaRPr>
          </a:p>
        </p:txBody>
      </p:sp>
      <p:sp>
        <p:nvSpPr>
          <p:cNvPr id="36" name="文本框 35"/>
          <p:cNvSpPr txBox="1"/>
          <p:nvPr/>
        </p:nvSpPr>
        <p:spPr>
          <a:xfrm>
            <a:off x="9669791" y="88266"/>
            <a:ext cx="2214880" cy="41783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 name="图片 1" descr="\\RUILONGMAKER\Product\Maker's KIT\[RLKIT5__MB]microbit系列课程\[RLKIT501MB]microbit入门套件\照片\RLKIT501MB-02.jpgRLKIT501MB-02"/>
          <p:cNvPicPr>
            <a:picLocks noChangeAspect="1"/>
          </p:cNvPicPr>
          <p:nvPr/>
        </p:nvPicPr>
        <p:blipFill>
          <a:blip r:embed="rId2"/>
          <a:srcRect t="7001" b="9948"/>
          <a:stretch>
            <a:fillRect/>
          </a:stretch>
        </p:blipFill>
        <p:spPr>
          <a:xfrm>
            <a:off x="868680" y="1102995"/>
            <a:ext cx="6123305" cy="5085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96608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9.</a:t>
            </a:r>
            <a:r>
              <a:rPr lang="zh-CN" altLang="en-US" sz="2800" dirty="0">
                <a:solidFill>
                  <a:schemeClr val="bg1"/>
                </a:solidFill>
                <a:latin typeface="微软雅黑" panose="020B0503020204020204" pitchFamily="34" charset="-122"/>
                <a:ea typeface="微软雅黑" panose="020B0503020204020204" pitchFamily="34" charset="-122"/>
                <a:sym typeface="+mn-ea"/>
              </a:rPr>
              <a:t>板载按键的使用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r>
              <a:rPr lang="en-US" altLang="zh-CN" sz="2400">
                <a:solidFill>
                  <a:srgbClr val="FFFFFF"/>
                </a:solidFill>
                <a:latin typeface="造字工房力黑（非商用）常规体" charset="-122"/>
                <a:ea typeface="造字工房力黑（非商用）常规体" charset="-122"/>
              </a:rPr>
              <a:t>2</a:t>
            </a:r>
            <a:endParaRPr lang="en-US" altLang="zh-CN" sz="2400">
              <a:solidFill>
                <a:srgbClr val="FFFFFF"/>
              </a:solidFill>
              <a:latin typeface="造字工房力黑（非商用）常规体" charset="-122"/>
              <a:ea typeface="造字工房力黑（非商用）常规体" charset="-122"/>
            </a:endParaRPr>
          </a:p>
        </p:txBody>
      </p:sp>
      <p:sp>
        <p:nvSpPr>
          <p:cNvPr id="5" name="文本框 4"/>
          <p:cNvSpPr txBox="1"/>
          <p:nvPr/>
        </p:nvSpPr>
        <p:spPr>
          <a:xfrm>
            <a:off x="1130935" y="4803140"/>
            <a:ext cx="10096500" cy="645160"/>
          </a:xfrm>
          <a:prstGeom prst="rect">
            <a:avLst/>
          </a:prstGeom>
          <a:noFill/>
        </p:spPr>
        <p:txBody>
          <a:bodyPr wrap="square" rtlCol="0">
            <a:spAutoFit/>
          </a:bodyPr>
          <a:p>
            <a:r>
              <a:rPr lang="zh-CN" altLang="en-US"/>
              <a:t>使用</a:t>
            </a:r>
            <a:r>
              <a:rPr lang="en-US" altLang="zh-CN"/>
              <a:t>“</a:t>
            </a:r>
            <a:r>
              <a:rPr lang="zh-CN" altLang="en-US"/>
              <a:t>当引脚</a:t>
            </a:r>
            <a:r>
              <a:rPr lang="en-US" altLang="zh-CN"/>
              <a:t>P1</a:t>
            </a:r>
            <a:r>
              <a:rPr lang="zh-CN" altLang="en-US"/>
              <a:t>被按下时</a:t>
            </a:r>
            <a:r>
              <a:rPr lang="en-US" altLang="zh-CN"/>
              <a:t>”</a:t>
            </a:r>
            <a:r>
              <a:rPr lang="zh-CN" altLang="en-US"/>
              <a:t>这个命令时，只要实现</a:t>
            </a:r>
            <a:r>
              <a:rPr lang="en-US" altLang="zh-CN"/>
              <a:t>P1</a:t>
            </a:r>
            <a:r>
              <a:rPr lang="zh-CN" altLang="en-US"/>
              <a:t>管脚和</a:t>
            </a:r>
            <a:r>
              <a:rPr lang="en-US" altLang="zh-CN"/>
              <a:t>GND</a:t>
            </a:r>
            <a:r>
              <a:rPr lang="zh-CN" altLang="en-US"/>
              <a:t>接触即可触发，设置变量</a:t>
            </a:r>
            <a:r>
              <a:rPr lang="en-US" altLang="zh-CN"/>
              <a:t>“</a:t>
            </a:r>
            <a:r>
              <a:rPr lang="en-US" altLang="zh-CN">
                <a:sym typeface="+mn-ea"/>
              </a:rPr>
              <a:t>count</a:t>
            </a:r>
            <a:r>
              <a:rPr lang="en-US" altLang="zh-CN"/>
              <a:t>”</a:t>
            </a:r>
            <a:r>
              <a:rPr lang="zh-CN" altLang="en-US"/>
              <a:t>，触发一次自加</a:t>
            </a:r>
            <a:r>
              <a:rPr lang="en-US" altLang="zh-CN"/>
              <a:t>1</a:t>
            </a:r>
            <a:r>
              <a:rPr lang="zh-CN" altLang="en-US"/>
              <a:t>，然后显示数字，暂停</a:t>
            </a:r>
            <a:r>
              <a:rPr lang="en-US" altLang="zh-CN"/>
              <a:t>100ms</a:t>
            </a:r>
            <a:r>
              <a:rPr lang="zh-CN" altLang="en-US"/>
              <a:t>。</a:t>
            </a:r>
            <a:endParaRPr lang="zh-CN" altLang="en-US"/>
          </a:p>
        </p:txBody>
      </p:sp>
      <p:pic>
        <p:nvPicPr>
          <p:cNvPr id="4" name="图片 3"/>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2008505"/>
            <a:ext cx="7114540" cy="26663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5299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10.</a:t>
            </a:r>
            <a:r>
              <a:rPr lang="zh-CN" altLang="en-US" sz="2800" dirty="0">
                <a:solidFill>
                  <a:schemeClr val="bg1"/>
                </a:solidFill>
                <a:latin typeface="微软雅黑" panose="020B0503020204020204" pitchFamily="34" charset="-122"/>
                <a:ea typeface="微软雅黑" panose="020B0503020204020204" pitchFamily="34" charset="-122"/>
                <a:sym typeface="+mn-ea"/>
              </a:rPr>
              <a:t>板载电位计的使用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的板载电位计实现</a:t>
              </a:r>
              <a:r>
                <a:rPr lang="en-US" altLang="zh-CN"/>
                <a:t>LED</a:t>
              </a:r>
              <a:r>
                <a:rPr lang="zh-CN" altLang="en-US"/>
                <a:t>点阵输出不同图案。</a:t>
              </a:r>
              <a:endParaRPr lang="zh-CN" altLang="en-US"/>
            </a:p>
          </p:txBody>
        </p:sp>
      </p:grpSp>
      <p:grpSp>
        <p:nvGrpSpPr>
          <p:cNvPr id="5" name="组合 4"/>
          <p:cNvGrpSpPr/>
          <p:nvPr/>
        </p:nvGrpSpPr>
        <p:grpSpPr>
          <a:xfrm>
            <a:off x="6258560" y="1049655"/>
            <a:ext cx="4686935" cy="2407920"/>
            <a:chOff x="8361" y="1653"/>
            <a:chExt cx="7381" cy="3792"/>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2325"/>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sym typeface="+mn-ea"/>
                </a:rPr>
                <a:t>3.</a:t>
              </a:r>
              <a:r>
                <a:rPr lang="zh-CN" altLang="en-US">
                  <a:sym typeface="+mn-ea"/>
                </a:rPr>
                <a:t>连接电位计跳帽；</a:t>
              </a:r>
              <a:endParaRPr lang="zh-CN" altLang="en-US"/>
            </a:p>
          </p:txBody>
        </p:sp>
      </p:grpSp>
      <p:pic>
        <p:nvPicPr>
          <p:cNvPr id="7" name="图片 6"/>
          <p:cNvPicPr>
            <a:picLocks noChangeAspect="1"/>
          </p:cNvPicPr>
          <p:nvPr/>
        </p:nvPicPr>
        <p:blipFill>
          <a:blip r:embed="rId3"/>
          <a:stretch>
            <a:fillRect/>
          </a:stretch>
        </p:blipFill>
        <p:spPr>
          <a:xfrm>
            <a:off x="1200150" y="3738880"/>
            <a:ext cx="2880021" cy="2342839"/>
          </a:xfrm>
          <a:prstGeom prst="rect">
            <a:avLst/>
          </a:prstGeom>
        </p:spPr>
      </p:pic>
      <p:pic>
        <p:nvPicPr>
          <p:cNvPr id="8" name="图片 7"/>
          <p:cNvPicPr>
            <a:picLocks noChangeAspect="1"/>
          </p:cNvPicPr>
          <p:nvPr/>
        </p:nvPicPr>
        <p:blipFill>
          <a:blip r:embed="rId4"/>
          <a:stretch>
            <a:fillRect/>
          </a:stretch>
        </p:blipFill>
        <p:spPr>
          <a:xfrm>
            <a:off x="4655820" y="3722370"/>
            <a:ext cx="2880021" cy="2359816"/>
          </a:xfrm>
          <a:prstGeom prst="rect">
            <a:avLst/>
          </a:prstGeom>
        </p:spPr>
      </p:pic>
      <p:pic>
        <p:nvPicPr>
          <p:cNvPr id="9" name="图片 8"/>
          <p:cNvPicPr>
            <a:picLocks noChangeAspect="1"/>
          </p:cNvPicPr>
          <p:nvPr/>
        </p:nvPicPr>
        <p:blipFill>
          <a:blip r:embed="rId5"/>
          <a:stretch>
            <a:fillRect/>
          </a:stretch>
        </p:blipFill>
        <p:spPr>
          <a:xfrm>
            <a:off x="8103235" y="3738880"/>
            <a:ext cx="2880021" cy="23506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5299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10.</a:t>
            </a:r>
            <a:r>
              <a:rPr lang="zh-CN" altLang="en-US" sz="2800" dirty="0">
                <a:solidFill>
                  <a:schemeClr val="bg1"/>
                </a:solidFill>
                <a:latin typeface="微软雅黑" panose="020B0503020204020204" pitchFamily="34" charset="-122"/>
                <a:ea typeface="微软雅黑" panose="020B0503020204020204" pitchFamily="34" charset="-122"/>
                <a:sym typeface="+mn-ea"/>
              </a:rPr>
              <a:t>板载电位计的使用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endParaRPr lang="zh-CN" altLang="en-US" sz="2400">
              <a:solidFill>
                <a:srgbClr val="FFFFFF"/>
              </a:solidFill>
              <a:latin typeface="造字工房力黑（非商用）常规体" charset="-122"/>
              <a:ea typeface="造字工房力黑（非商用）常规体" charset="-122"/>
            </a:endParaRPr>
          </a:p>
        </p:txBody>
      </p:sp>
      <p:sp>
        <p:nvSpPr>
          <p:cNvPr id="5" name="文本框 4"/>
          <p:cNvSpPr txBox="1"/>
          <p:nvPr/>
        </p:nvSpPr>
        <p:spPr>
          <a:xfrm>
            <a:off x="5913755" y="2386330"/>
            <a:ext cx="4562475" cy="2584450"/>
          </a:xfrm>
          <a:prstGeom prst="rect">
            <a:avLst/>
          </a:prstGeom>
          <a:noFill/>
        </p:spPr>
        <p:txBody>
          <a:bodyPr wrap="square" rtlCol="0">
            <a:spAutoFit/>
          </a:bodyPr>
          <a:p>
            <a:r>
              <a:rPr lang="zh-CN" altLang="zh-CN"/>
              <a:t>由于在硬件设计上为了方便后期的使用，</a:t>
            </a:r>
            <a:r>
              <a:rPr lang="zh-CN" altLang="en-US"/>
              <a:t>使用</a:t>
            </a:r>
            <a:r>
              <a:rPr lang="en-US" altLang="zh-CN"/>
              <a:t>P10</a:t>
            </a:r>
            <a:r>
              <a:rPr lang="zh-CN" altLang="en-US"/>
              <a:t>管脚的电位计时，务必连接跳帽，电位计返回得到的数值是</a:t>
            </a:r>
            <a:r>
              <a:rPr lang="en-US" altLang="zh-CN"/>
              <a:t>0-1023</a:t>
            </a:r>
            <a:r>
              <a:rPr lang="zh-CN" altLang="en-US"/>
              <a:t>，用简单的判断语句实现分三段控制，分别显示如左图所示的图样，但是有趣的是我们实验时并不能完全点亮对角线的那行灯，具体原因是因为</a:t>
            </a:r>
            <a:r>
              <a:rPr lang="en-US" altLang="zh-CN"/>
              <a:t>P10</a:t>
            </a:r>
            <a:r>
              <a:rPr lang="zh-CN" altLang="en-US"/>
              <a:t>为</a:t>
            </a:r>
            <a:r>
              <a:rPr lang="zh-CN" altLang="en-US">
                <a:sym typeface="+mn-ea"/>
              </a:rPr>
              <a:t>点阵</a:t>
            </a:r>
            <a:r>
              <a:rPr lang="en-US" altLang="zh-CN">
                <a:sym typeface="+mn-ea"/>
              </a:rPr>
              <a:t>LED</a:t>
            </a:r>
            <a:r>
              <a:rPr lang="zh-CN" altLang="en-US">
                <a:sym typeface="+mn-ea"/>
              </a:rPr>
              <a:t>中的其中一个管脚，电位计的输出控制能力大于</a:t>
            </a:r>
            <a:r>
              <a:rPr lang="en-US" altLang="zh-CN">
                <a:sym typeface="+mn-ea"/>
              </a:rPr>
              <a:t>microbit</a:t>
            </a:r>
            <a:r>
              <a:rPr lang="zh-CN" altLang="en-US">
                <a:sym typeface="+mn-ea"/>
              </a:rPr>
              <a:t>的输出能力，导致其无法受到控制</a:t>
            </a:r>
            <a:r>
              <a:rPr lang="zh-CN" altLang="en-US"/>
              <a:t>。</a:t>
            </a:r>
            <a:endParaRPr lang="zh-CN" altLang="en-US"/>
          </a:p>
        </p:txBody>
      </p:sp>
      <p:pic>
        <p:nvPicPr>
          <p:cNvPr id="3" name="图片 2"/>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852930"/>
            <a:ext cx="3613785" cy="467677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5299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11.</a:t>
            </a:r>
            <a:r>
              <a:rPr lang="zh-CN" altLang="en-US" sz="2800" dirty="0">
                <a:solidFill>
                  <a:schemeClr val="bg1"/>
                </a:solidFill>
                <a:latin typeface="微软雅黑" panose="020B0503020204020204" pitchFamily="34" charset="-122"/>
                <a:ea typeface="微软雅黑" panose="020B0503020204020204" pitchFamily="34" charset="-122"/>
                <a:sym typeface="+mn-ea"/>
              </a:rPr>
              <a:t>板载蜂鸣器的使用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的板载蜂鸣器实现音乐的播放。</a:t>
              </a:r>
              <a:endParaRPr lang="zh-CN" altLang="en-US"/>
            </a:p>
          </p:txBody>
        </p:sp>
      </p:grpSp>
      <p:grpSp>
        <p:nvGrpSpPr>
          <p:cNvPr id="5" name="组合 4"/>
          <p:cNvGrpSpPr/>
          <p:nvPr/>
        </p:nvGrpSpPr>
        <p:grpSpPr>
          <a:xfrm>
            <a:off x="6258560" y="1049655"/>
            <a:ext cx="4686935" cy="2407920"/>
            <a:chOff x="8361" y="1653"/>
            <a:chExt cx="7381" cy="3792"/>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2325"/>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sym typeface="+mn-ea"/>
                </a:rPr>
                <a:t>连接蜂鸣器跳帽；</a:t>
              </a:r>
              <a:endParaRPr lang="en-US" altLang="zh-CN"/>
            </a:p>
          </p:txBody>
        </p:sp>
      </p:grpSp>
      <p:pic>
        <p:nvPicPr>
          <p:cNvPr id="11" name="图片 10"/>
          <p:cNvPicPr>
            <a:picLocks noChangeAspect="1"/>
          </p:cNvPicPr>
          <p:nvPr/>
        </p:nvPicPr>
        <p:blipFill>
          <a:blip r:embed="rId3"/>
          <a:stretch>
            <a:fillRect/>
          </a:stretch>
        </p:blipFill>
        <p:spPr>
          <a:xfrm>
            <a:off x="1885950" y="2895600"/>
            <a:ext cx="2339340" cy="38354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5299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11.</a:t>
            </a:r>
            <a:r>
              <a:rPr lang="zh-CN" altLang="en-US" sz="2800" dirty="0">
                <a:solidFill>
                  <a:schemeClr val="bg1"/>
                </a:solidFill>
                <a:latin typeface="微软雅黑" panose="020B0503020204020204" pitchFamily="34" charset="-122"/>
                <a:ea typeface="微软雅黑" panose="020B0503020204020204" pitchFamily="34" charset="-122"/>
                <a:sym typeface="+mn-ea"/>
              </a:rPr>
              <a:t>板载蜂鸣器的使用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endParaRPr lang="zh-CN" altLang="en-US" sz="2400">
              <a:solidFill>
                <a:srgbClr val="FFFFFF"/>
              </a:solidFill>
              <a:latin typeface="造字工房力黑（非商用）常规体" charset="-122"/>
              <a:ea typeface="造字工房力黑（非商用）常规体" charset="-122"/>
            </a:endParaRPr>
          </a:p>
        </p:txBody>
      </p:sp>
      <p:sp>
        <p:nvSpPr>
          <p:cNvPr id="5" name="文本框 4"/>
          <p:cNvSpPr txBox="1"/>
          <p:nvPr/>
        </p:nvSpPr>
        <p:spPr>
          <a:xfrm>
            <a:off x="1130935" y="4886325"/>
            <a:ext cx="9829800" cy="645160"/>
          </a:xfrm>
          <a:prstGeom prst="rect">
            <a:avLst/>
          </a:prstGeom>
          <a:noFill/>
        </p:spPr>
        <p:txBody>
          <a:bodyPr wrap="square" rtlCol="0">
            <a:spAutoFit/>
          </a:bodyPr>
          <a:p>
            <a:r>
              <a:rPr lang="zh-CN" altLang="zh-CN"/>
              <a:t>由于在硬件设计上为了方便后期的使用，</a:t>
            </a:r>
            <a:r>
              <a:rPr lang="zh-CN" altLang="en-US"/>
              <a:t>使用</a:t>
            </a:r>
            <a:r>
              <a:rPr lang="en-US" altLang="zh-CN"/>
              <a:t>P0</a:t>
            </a:r>
            <a:r>
              <a:rPr lang="zh-CN" altLang="en-US"/>
              <a:t>管脚的蜂鸣器时，务必连接跳帽，使用音乐命令中的播放旋律可以轻松播放相应的旋律音乐，可以多多尝试。</a:t>
            </a:r>
            <a:endParaRPr lang="zh-CN" altLang="en-US"/>
          </a:p>
        </p:txBody>
      </p:sp>
      <p:pic>
        <p:nvPicPr>
          <p:cNvPr id="10" name="图片 9"/>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933575"/>
            <a:ext cx="6057265" cy="230505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5299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12.</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扩展模拟类传感器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的扩展使用声音传感器。</a:t>
              </a:r>
              <a:endParaRPr lang="zh-CN" altLang="en-US"/>
            </a:p>
          </p:txBody>
        </p:sp>
      </p:grpSp>
      <p:grpSp>
        <p:nvGrpSpPr>
          <p:cNvPr id="5" name="组合 4"/>
          <p:cNvGrpSpPr/>
          <p:nvPr/>
        </p:nvGrpSpPr>
        <p:grpSpPr>
          <a:xfrm>
            <a:off x="6258560" y="1049655"/>
            <a:ext cx="4686935" cy="2684780"/>
            <a:chOff x="8361" y="1653"/>
            <a:chExt cx="7381" cy="4228"/>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2761"/>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t>将声音传感器连接到</a:t>
              </a:r>
              <a:r>
                <a:rPr lang="en-US" altLang="zh-CN"/>
                <a:t>P1</a:t>
              </a:r>
              <a:r>
                <a:rPr lang="zh-CN" altLang="en-US"/>
                <a:t>端口，黑对黑，红对红，白对黄；</a:t>
              </a:r>
              <a:endParaRPr lang="zh-CN" altLang="en-US"/>
            </a:p>
          </p:txBody>
        </p:sp>
      </p:grpSp>
      <p:pic>
        <p:nvPicPr>
          <p:cNvPr id="7" name="图片 6"/>
          <p:cNvPicPr>
            <a:picLocks noChangeAspect="1"/>
          </p:cNvPicPr>
          <p:nvPr/>
        </p:nvPicPr>
        <p:blipFill>
          <a:blip r:embed="rId3">
            <a:clrChange>
              <a:clrFrom>
                <a:srgbClr val="F7F7F7">
                  <a:alpha val="100000"/>
                </a:srgbClr>
              </a:clrFrom>
              <a:clrTo>
                <a:srgbClr val="F7F7F7">
                  <a:alpha val="100000"/>
                  <a:alpha val="0"/>
                </a:srgbClr>
              </a:clrTo>
            </a:clrChange>
          </a:blip>
          <a:stretch>
            <a:fillRect/>
          </a:stretch>
        </p:blipFill>
        <p:spPr>
          <a:xfrm>
            <a:off x="3579495" y="2773045"/>
            <a:ext cx="2178685" cy="3378835"/>
          </a:xfrm>
          <a:prstGeom prst="rect">
            <a:avLst/>
          </a:prstGeom>
        </p:spPr>
      </p:pic>
      <p:pic>
        <p:nvPicPr>
          <p:cNvPr id="8" name="图片 7" descr="RLSEB050SS"/>
          <p:cNvPicPr>
            <a:picLocks noChangeAspect="1"/>
          </p:cNvPicPr>
          <p:nvPr/>
        </p:nvPicPr>
        <p:blipFill>
          <a:blip r:embed="rId4"/>
          <a:stretch>
            <a:fillRect/>
          </a:stretch>
        </p:blipFill>
        <p:spPr>
          <a:xfrm>
            <a:off x="1040765" y="3855085"/>
            <a:ext cx="936007" cy="1481203"/>
          </a:xfrm>
          <a:prstGeom prst="rect">
            <a:avLst/>
          </a:prstGeom>
        </p:spPr>
      </p:pic>
      <p:cxnSp>
        <p:nvCxnSpPr>
          <p:cNvPr id="10" name="肘形连接符 9"/>
          <p:cNvCxnSpPr>
            <a:endCxn id="8" idx="2"/>
          </p:cNvCxnSpPr>
          <p:nvPr/>
        </p:nvCxnSpPr>
        <p:spPr>
          <a:xfrm rot="10800000" flipV="1">
            <a:off x="1508125" y="5185410"/>
            <a:ext cx="2210435" cy="150495"/>
          </a:xfrm>
          <a:prstGeom prst="bentConnector4">
            <a:avLst>
              <a:gd name="adj1" fmla="val 39414"/>
              <a:gd name="adj2" fmla="val 258228"/>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5"/>
          <a:stretch>
            <a:fillRect/>
          </a:stretch>
        </p:blipFill>
        <p:spPr>
          <a:xfrm>
            <a:off x="7339330" y="4234180"/>
            <a:ext cx="2160016" cy="1764039"/>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5299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12.</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扩展模拟类传感器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知识补充</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1130935" y="2409825"/>
            <a:ext cx="9829800" cy="2584450"/>
          </a:xfrm>
          <a:prstGeom prst="rect">
            <a:avLst/>
          </a:prstGeom>
          <a:noFill/>
        </p:spPr>
        <p:txBody>
          <a:bodyPr wrap="square" rtlCol="0">
            <a:spAutoFit/>
          </a:bodyPr>
          <a:p>
            <a:r>
              <a:rPr lang="en-US" altLang="zh-CN"/>
              <a:t>1.microbit</a:t>
            </a:r>
            <a:r>
              <a:rPr lang="zh-CN" altLang="en-US"/>
              <a:t>共有</a:t>
            </a:r>
            <a:r>
              <a:rPr lang="zh-CN" altLang="en-US">
                <a:sym typeface="+mn-ea"/>
              </a:rPr>
              <a:t>P0-P1-P2-P3-P4-P10，</a:t>
            </a:r>
            <a:r>
              <a:rPr lang="en-US" altLang="zh-CN">
                <a:sym typeface="+mn-ea"/>
              </a:rPr>
              <a:t>6</a:t>
            </a:r>
            <a:r>
              <a:rPr lang="zh-CN" altLang="en-US">
                <a:sym typeface="+mn-ea"/>
              </a:rPr>
              <a:t>个模拟输入端口，这六个端口除了模拟输入端口外，还可以进行模拟输出、数字输入、数字输出的功能；</a:t>
            </a:r>
            <a:endParaRPr lang="zh-CN" altLang="en-US">
              <a:sym typeface="+mn-ea"/>
            </a:endParaRPr>
          </a:p>
          <a:p>
            <a:r>
              <a:rPr lang="en-US" altLang="zh-CN"/>
              <a:t>2.</a:t>
            </a:r>
            <a:r>
              <a:rPr lang="zh-CN" altLang="en-US"/>
              <a:t>传感器辨识，凡是传感器上标注</a:t>
            </a:r>
            <a:r>
              <a:rPr lang="en-US" altLang="zh-CN"/>
              <a:t>“A”</a:t>
            </a:r>
            <a:r>
              <a:rPr lang="zh-CN" altLang="en-US"/>
              <a:t>的传感器，都是模拟传感器；</a:t>
            </a:r>
            <a:endParaRPr lang="zh-CN" altLang="en-US"/>
          </a:p>
          <a:p>
            <a:r>
              <a:rPr lang="en-US" altLang="zh-CN"/>
              <a:t>3.</a:t>
            </a:r>
            <a:r>
              <a:rPr lang="zh-CN" altLang="en-US"/>
              <a:t>模拟信号，是</a:t>
            </a:r>
            <a:r>
              <a:rPr lang="en-US" altLang="zh-CN"/>
              <a:t>一段连续的时间间隔内，其代表信息的特征量可以在任意瞬间呈现为任意数值的信号</a:t>
            </a:r>
            <a:r>
              <a:rPr lang="zh-CN" altLang="en-US"/>
              <a:t>。</a:t>
            </a:r>
            <a:endParaRPr lang="zh-CN" altLang="en-US"/>
          </a:p>
          <a:p>
            <a:r>
              <a:rPr lang="en-US" altLang="zh-CN"/>
              <a:t>4.</a:t>
            </a:r>
            <a:r>
              <a:rPr lang="zh-CN" altLang="en-US"/>
              <a:t>模拟传感器在特殊状态下可以当做数字数字传感器使用，但是传递的信息量就减少了很多，往往由于硬件所限不得已而使用的方法。</a:t>
            </a:r>
            <a:endParaRPr lang="zh-CN" altLang="en-US"/>
          </a:p>
          <a:p>
            <a:r>
              <a:rPr lang="en-US" altLang="zh-CN"/>
              <a:t>5.</a:t>
            </a:r>
            <a:r>
              <a:rPr lang="zh-CN" altLang="en-US"/>
              <a:t>模拟传感器的信息可以通过串口打印或者点阵</a:t>
            </a:r>
            <a:r>
              <a:rPr lang="en-US" altLang="zh-CN"/>
              <a:t>LED</a:t>
            </a:r>
            <a:r>
              <a:rPr lang="zh-CN" altLang="en-US"/>
              <a:t>显示的方法查看，获取物理量变化对应的电信号的变化关系。</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5299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12.</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扩展模拟类传感器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编程方法</a:t>
            </a:r>
            <a:endParaRPr lang="zh-CN" altLang="en-US" sz="2400">
              <a:solidFill>
                <a:srgbClr val="FFFFFF"/>
              </a:solidFill>
              <a:latin typeface="造字工房力黑（非商用）常规体" charset="-122"/>
              <a:ea typeface="造字工房力黑（非商用）常规体" charset="-122"/>
            </a:endParaRPr>
          </a:p>
        </p:txBody>
      </p:sp>
      <p:pic>
        <p:nvPicPr>
          <p:cNvPr id="12" name="图片 11"/>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947545"/>
            <a:ext cx="4009390" cy="2219325"/>
          </a:xfrm>
          <a:prstGeom prst="rect">
            <a:avLst/>
          </a:prstGeom>
        </p:spPr>
      </p:pic>
      <p:sp>
        <p:nvSpPr>
          <p:cNvPr id="13" name="文本框 12"/>
          <p:cNvSpPr txBox="1"/>
          <p:nvPr/>
        </p:nvSpPr>
        <p:spPr>
          <a:xfrm>
            <a:off x="1130935" y="4238625"/>
            <a:ext cx="9846310" cy="922020"/>
          </a:xfrm>
          <a:prstGeom prst="rect">
            <a:avLst/>
          </a:prstGeom>
          <a:noFill/>
        </p:spPr>
        <p:txBody>
          <a:bodyPr wrap="square" rtlCol="0">
            <a:spAutoFit/>
          </a:bodyPr>
          <a:p>
            <a:r>
              <a:rPr lang="zh-CN" altLang="en-US"/>
              <a:t>使用</a:t>
            </a:r>
            <a:r>
              <a:rPr lang="en-US" altLang="zh-CN"/>
              <a:t>P1</a:t>
            </a:r>
            <a:r>
              <a:rPr lang="zh-CN" altLang="en-US"/>
              <a:t>管脚的采集模拟信号类传感器，模拟传感器的特点是各种物理量会随着检测的物理量变化而变化，本案例中的所使用的声音传感器是随着声音的变响而变大，输出范围是</a:t>
            </a:r>
            <a:r>
              <a:rPr lang="en-US" altLang="zh-CN"/>
              <a:t>0-650</a:t>
            </a:r>
            <a:r>
              <a:rPr lang="zh-CN" altLang="en-US"/>
              <a:t>左右，通过</a:t>
            </a:r>
            <a:r>
              <a:rPr lang="en-US" altLang="zh-CN"/>
              <a:t>”LED”</a:t>
            </a:r>
            <a:r>
              <a:rPr lang="zh-CN" altLang="en-US"/>
              <a:t>的绘制条形图功能，实现声音条形图显示音量大小。</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5299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13.</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扩展数字类传感器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的扩展使用热释电传感器。</a:t>
              </a:r>
              <a:endParaRPr lang="zh-CN" altLang="en-US"/>
            </a:p>
          </p:txBody>
        </p:sp>
      </p:grpSp>
      <p:grpSp>
        <p:nvGrpSpPr>
          <p:cNvPr id="5" name="组合 4"/>
          <p:cNvGrpSpPr/>
          <p:nvPr/>
        </p:nvGrpSpPr>
        <p:grpSpPr>
          <a:xfrm>
            <a:off x="6258560" y="1049655"/>
            <a:ext cx="4686935" cy="2684780"/>
            <a:chOff x="8361" y="1653"/>
            <a:chExt cx="7381" cy="4228"/>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2761"/>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t>将声音传感器连接到</a:t>
              </a:r>
              <a:r>
                <a:rPr lang="en-US" altLang="zh-CN"/>
                <a:t>P5</a:t>
              </a:r>
              <a:r>
                <a:rPr lang="zh-CN" altLang="en-US"/>
                <a:t>端口，</a:t>
              </a:r>
              <a:r>
                <a:rPr lang="zh-CN" altLang="en-US">
                  <a:solidFill>
                    <a:schemeClr val="tx1"/>
                  </a:solidFill>
                </a:rPr>
                <a:t>黑对黑，红对红，白对蓝</a:t>
              </a:r>
              <a:r>
                <a:rPr lang="zh-CN" altLang="en-US"/>
                <a:t>；</a:t>
              </a:r>
              <a:endParaRPr lang="zh-CN" altLang="en-US"/>
            </a:p>
          </p:txBody>
        </p:sp>
      </p:grpSp>
      <p:pic>
        <p:nvPicPr>
          <p:cNvPr id="7" name="图片 6"/>
          <p:cNvPicPr>
            <a:picLocks noChangeAspect="1"/>
          </p:cNvPicPr>
          <p:nvPr/>
        </p:nvPicPr>
        <p:blipFill>
          <a:blip r:embed="rId3">
            <a:clrChange>
              <a:clrFrom>
                <a:srgbClr val="F7F7F7">
                  <a:alpha val="100000"/>
                </a:srgbClr>
              </a:clrFrom>
              <a:clrTo>
                <a:srgbClr val="F7F7F7">
                  <a:alpha val="100000"/>
                  <a:alpha val="0"/>
                </a:srgbClr>
              </a:clrTo>
            </a:clrChange>
          </a:blip>
          <a:stretch>
            <a:fillRect/>
          </a:stretch>
        </p:blipFill>
        <p:spPr>
          <a:xfrm>
            <a:off x="3579495" y="2773045"/>
            <a:ext cx="2178685" cy="3378835"/>
          </a:xfrm>
          <a:prstGeom prst="rect">
            <a:avLst/>
          </a:prstGeom>
        </p:spPr>
      </p:pic>
      <p:pic>
        <p:nvPicPr>
          <p:cNvPr id="8" name="图片 7" descr="\\RUILONGMAKER\Product\RuilongMaker照片素材\RLSEB412FC.pngRLSEB412FC"/>
          <p:cNvPicPr>
            <a:picLocks noChangeAspect="1"/>
          </p:cNvPicPr>
          <p:nvPr/>
        </p:nvPicPr>
        <p:blipFill>
          <a:blip r:embed="rId4"/>
          <a:srcRect/>
          <a:stretch>
            <a:fillRect/>
          </a:stretch>
        </p:blipFill>
        <p:spPr>
          <a:xfrm>
            <a:off x="1041408" y="3855085"/>
            <a:ext cx="934720" cy="1481203"/>
          </a:xfrm>
          <a:prstGeom prst="rect">
            <a:avLst/>
          </a:prstGeom>
        </p:spPr>
      </p:pic>
      <p:cxnSp>
        <p:nvCxnSpPr>
          <p:cNvPr id="10" name="肘形连接符 9"/>
          <p:cNvCxnSpPr>
            <a:endCxn id="8" idx="2"/>
          </p:cNvCxnSpPr>
          <p:nvPr/>
        </p:nvCxnSpPr>
        <p:spPr>
          <a:xfrm rot="10800000" flipV="1">
            <a:off x="1508760" y="4885690"/>
            <a:ext cx="3967480" cy="450850"/>
          </a:xfrm>
          <a:prstGeom prst="bentConnector4">
            <a:avLst>
              <a:gd name="adj1" fmla="val 55793"/>
              <a:gd name="adj2" fmla="val 152817"/>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5299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13.</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扩展数字类传感器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知识补充</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1130935" y="2409825"/>
            <a:ext cx="9880600" cy="2306955"/>
          </a:xfrm>
          <a:prstGeom prst="rect">
            <a:avLst/>
          </a:prstGeom>
          <a:noFill/>
        </p:spPr>
        <p:txBody>
          <a:bodyPr wrap="square" rtlCol="0">
            <a:spAutoFit/>
          </a:bodyPr>
          <a:p>
            <a:r>
              <a:rPr lang="en-US" altLang="zh-CN"/>
              <a:t>1.microbit</a:t>
            </a:r>
            <a:r>
              <a:rPr lang="zh-CN" altLang="en-US"/>
              <a:t>共有</a:t>
            </a:r>
            <a:r>
              <a:rPr lang="zh-CN" altLang="en-US">
                <a:sym typeface="+mn-ea"/>
              </a:rPr>
              <a:t>P0-P1-P2-P3-P4-P10、P5-P6-P7-P8-P9-P11-P12-P19-P20、</a:t>
            </a:r>
            <a:r>
              <a:rPr lang="en-US" altLang="zh-CN">
                <a:sym typeface="+mn-ea"/>
              </a:rPr>
              <a:t>P13-P14-P15-P16</a:t>
            </a:r>
            <a:r>
              <a:rPr lang="zh-CN" altLang="en-US">
                <a:sym typeface="+mn-ea"/>
              </a:rPr>
              <a:t>，共计</a:t>
            </a:r>
            <a:r>
              <a:rPr lang="en-US" altLang="zh-CN">
                <a:sym typeface="+mn-ea"/>
              </a:rPr>
              <a:t>19</a:t>
            </a:r>
            <a:r>
              <a:rPr lang="zh-CN" altLang="en-US">
                <a:sym typeface="+mn-ea"/>
              </a:rPr>
              <a:t>个数字端口，模拟输出、数字输入、数字输出的功能；</a:t>
            </a:r>
            <a:endParaRPr lang="zh-CN" altLang="en-US">
              <a:sym typeface="+mn-ea"/>
            </a:endParaRPr>
          </a:p>
          <a:p>
            <a:r>
              <a:rPr lang="en-US" altLang="zh-CN"/>
              <a:t>2.</a:t>
            </a:r>
            <a:r>
              <a:rPr lang="zh-CN" altLang="en-US"/>
              <a:t>传感器辨识，凡是传感器上标注</a:t>
            </a:r>
            <a:r>
              <a:rPr lang="en-US" altLang="zh-CN"/>
              <a:t>“D”</a:t>
            </a:r>
            <a:r>
              <a:rPr lang="zh-CN" altLang="en-US"/>
              <a:t>的传感器，都是数字传感器；</a:t>
            </a:r>
            <a:endParaRPr lang="zh-CN" altLang="en-US"/>
          </a:p>
          <a:p>
            <a:r>
              <a:rPr lang="en-US" altLang="zh-CN"/>
              <a:t>3.</a:t>
            </a:r>
            <a:r>
              <a:rPr lang="zh-CN" altLang="en-US"/>
              <a:t>数字信号，</a:t>
            </a:r>
            <a:r>
              <a:rPr lang="en-US" altLang="zh-CN"/>
              <a:t>数字信号只有0、1两个状态，它的值是通过中央值来判断的，在中央值以下规定为0，以上规定为1</a:t>
            </a:r>
            <a:r>
              <a:rPr lang="zh-CN" altLang="en-US"/>
              <a:t>，或者相反的逻辑状态。</a:t>
            </a:r>
            <a:endParaRPr lang="zh-CN" altLang="en-US"/>
          </a:p>
          <a:p>
            <a:r>
              <a:rPr lang="en-US" altLang="zh-CN">
                <a:sym typeface="+mn-ea"/>
              </a:rPr>
              <a:t>4.</a:t>
            </a:r>
            <a:r>
              <a:rPr lang="zh-CN" altLang="en-US">
                <a:sym typeface="+mn-ea"/>
              </a:rPr>
              <a:t>数字传感器的信息可以通过串口打印或者点阵</a:t>
            </a:r>
            <a:r>
              <a:rPr lang="en-US" altLang="zh-CN">
                <a:sym typeface="+mn-ea"/>
              </a:rPr>
              <a:t>LED</a:t>
            </a:r>
            <a:r>
              <a:rPr lang="zh-CN" altLang="en-US">
                <a:sym typeface="+mn-ea"/>
              </a:rPr>
              <a:t>显示的方法查看，获取物理量变化对应的电信号的变化关系。</a:t>
            </a:r>
            <a:endParaRPr lang="zh-CN" altLang="en-US"/>
          </a:p>
          <a:p>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47722" y="30601"/>
            <a:ext cx="520521" cy="520521"/>
            <a:chOff x="314499" y="2507107"/>
            <a:chExt cx="1127012" cy="1127012"/>
          </a:xfrm>
        </p:grpSpPr>
        <p:sp>
          <p:nvSpPr>
            <p:cNvPr id="44" name="椭圆 43"/>
            <p:cNvSpPr/>
            <p:nvPr/>
          </p:nvSpPr>
          <p:spPr>
            <a:xfrm>
              <a:off x="314499" y="2507107"/>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1">
              <a:biLevel thresh="25000"/>
            </a:blip>
            <a:stretch>
              <a:fillRect/>
            </a:stretch>
          </p:blipFill>
          <p:spPr>
            <a:xfrm>
              <a:off x="552870" y="2741736"/>
              <a:ext cx="642806" cy="657754"/>
            </a:xfrm>
            <a:prstGeom prst="rect">
              <a:avLst/>
            </a:prstGeom>
          </p:spPr>
        </p:pic>
      </p:grpSp>
      <p:grpSp>
        <p:nvGrpSpPr>
          <p:cNvPr id="48" name="组合 47"/>
          <p:cNvGrpSpPr/>
          <p:nvPr/>
        </p:nvGrpSpPr>
        <p:grpSpPr>
          <a:xfrm>
            <a:off x="9425789" y="171760"/>
            <a:ext cx="320322" cy="320318"/>
            <a:chOff x="9848438" y="6428700"/>
            <a:chExt cx="221677" cy="221676"/>
          </a:xfrm>
        </p:grpSpPr>
        <p:sp>
          <p:nvSpPr>
            <p:cNvPr id="49" name="矩形 48"/>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3396" y="30601"/>
            <a:ext cx="5040630" cy="521970"/>
          </a:xfrm>
          <a:prstGeom prst="rect">
            <a:avLst/>
          </a:prstGeom>
          <a:noFill/>
        </p:spPr>
        <p:txBody>
          <a:bodyPr wrap="none" rtlCol="0">
            <a:spAutoFit/>
          </a:bodyPr>
          <a:lstStyle/>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micro:bit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入门套件</a:t>
            </a:r>
            <a:r>
              <a:rPr lang="en-US" altLang="zh-CN" sz="28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控制器介绍</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9669791" y="88266"/>
            <a:ext cx="2214880" cy="41783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944235" y="2150745"/>
            <a:ext cx="4834890" cy="2030095"/>
          </a:xfrm>
          <a:prstGeom prst="rect">
            <a:avLst/>
          </a:prstGeom>
          <a:noFill/>
        </p:spPr>
        <p:txBody>
          <a:bodyPr wrap="square" rtlCol="0" anchor="t">
            <a:spAutoFit/>
          </a:bodyPr>
          <a:p>
            <a:pPr marL="285750" indent="-285750">
              <a:buFont typeface="Arial" panose="020B0604020202020204" pitchFamily="34" charset="0"/>
              <a:buChar char="•"/>
            </a:pPr>
            <a:r>
              <a:rPr lang="zh-CN" altLang="en-US"/>
              <a:t>在线云编程</a:t>
            </a:r>
            <a:r>
              <a:rPr lang="zh-CN" altLang="en-US">
                <a:sym typeface="+mn-ea"/>
                <a:hlinkClick r:id="rId2" action="ppaction://hlinkfile"/>
              </a:rPr>
              <a:t>https://makecode.microbit.org/</a:t>
            </a:r>
            <a:endParaRPr lang="zh-CN" altLang="en-US"/>
          </a:p>
          <a:p>
            <a:pPr marL="285750" indent="-285750">
              <a:buFont typeface="Arial" panose="020B0604020202020204" pitchFamily="34" charset="0"/>
              <a:buChar char="•"/>
            </a:pPr>
            <a:r>
              <a:rPr lang="zh-CN" altLang="en-US"/>
              <a:t>25个独立编程的LED</a:t>
            </a:r>
            <a:endParaRPr lang="zh-CN" altLang="en-US"/>
          </a:p>
          <a:p>
            <a:pPr marL="285750" indent="-285750">
              <a:buFont typeface="Arial" panose="020B0604020202020204" pitchFamily="34" charset="0"/>
              <a:buChar char="•"/>
            </a:pPr>
            <a:r>
              <a:rPr lang="zh-CN" altLang="en-US"/>
              <a:t>2个可编程的按钮</a:t>
            </a:r>
            <a:endParaRPr lang="zh-CN" altLang="en-US"/>
          </a:p>
          <a:p>
            <a:pPr marL="285750" indent="-285750">
              <a:buFont typeface="Arial" panose="020B0604020202020204" pitchFamily="34" charset="0"/>
              <a:buChar char="•"/>
            </a:pPr>
            <a:r>
              <a:rPr lang="zh-CN" altLang="en-US"/>
              <a:t>内置光线传感器和温度传感器</a:t>
            </a:r>
            <a:endParaRPr lang="zh-CN" altLang="en-US"/>
          </a:p>
          <a:p>
            <a:pPr marL="285750" indent="-285750">
              <a:buFont typeface="Arial" panose="020B0604020202020204" pitchFamily="34" charset="0"/>
              <a:buChar char="•"/>
            </a:pPr>
            <a:r>
              <a:rPr lang="zh-CN" altLang="en-US"/>
              <a:t>运动姿态传感器（加速度</a:t>
            </a:r>
            <a:r>
              <a:rPr lang="en-US" altLang="zh-CN"/>
              <a:t>+</a:t>
            </a:r>
            <a:r>
              <a:rPr lang="zh-CN" altLang="en-US"/>
              <a:t>电子罗盘）</a:t>
            </a:r>
            <a:endParaRPr lang="zh-CN" altLang="en-US"/>
          </a:p>
          <a:p>
            <a:pPr marL="285750" indent="-285750">
              <a:buFont typeface="Arial" panose="020B0604020202020204" pitchFamily="34" charset="0"/>
              <a:buChar char="•"/>
            </a:pPr>
            <a:r>
              <a:rPr lang="zh-CN" altLang="en-US"/>
              <a:t>无线通信，射频以及蓝牙</a:t>
            </a:r>
            <a:endParaRPr lang="zh-CN" altLang="en-US"/>
          </a:p>
          <a:p>
            <a:pPr marL="285750" indent="-285750">
              <a:buFont typeface="Arial" panose="020B0604020202020204" pitchFamily="34" charset="0"/>
              <a:buChar char="•"/>
            </a:pPr>
            <a:r>
              <a:rPr lang="zh-CN" altLang="en-US">
                <a:sym typeface="+mn-ea"/>
              </a:rPr>
              <a:t>物理扩展接口管脚（管脚分布如左图所示）</a:t>
            </a:r>
            <a:endParaRPr lang="zh-CN" altLang="en-US"/>
          </a:p>
        </p:txBody>
      </p:sp>
      <p:pic>
        <p:nvPicPr>
          <p:cNvPr id="4" name="图片 3"/>
          <p:cNvPicPr>
            <a:picLocks noChangeAspect="1"/>
          </p:cNvPicPr>
          <p:nvPr/>
        </p:nvPicPr>
        <p:blipFill>
          <a:blip r:embed="rId3"/>
          <a:stretch>
            <a:fillRect/>
          </a:stretch>
        </p:blipFill>
        <p:spPr>
          <a:xfrm>
            <a:off x="514985" y="1417955"/>
            <a:ext cx="5036185" cy="4606290"/>
          </a:xfrm>
          <a:prstGeom prst="rect">
            <a:avLst/>
          </a:prstGeom>
        </p:spPr>
      </p:pic>
      <p:sp>
        <p:nvSpPr>
          <p:cNvPr id="220" name=" 220"/>
          <p:cNvSpPr/>
          <p:nvPr/>
        </p:nvSpPr>
        <p:spPr>
          <a:xfrm>
            <a:off x="5944235" y="14179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功能特点</a:t>
            </a:r>
            <a:endParaRPr lang="zh-CN" altLang="en-US" sz="2400">
              <a:solidFill>
                <a:srgbClr val="FFFFFF"/>
              </a:solidFill>
              <a:latin typeface="造字工房力黑（非商用）常规体" charset="-122"/>
              <a:ea typeface="造字工房力黑（非商用）常规体" charset="-122"/>
            </a:endParaRPr>
          </a:p>
        </p:txBody>
      </p:sp>
      <p:pic>
        <p:nvPicPr>
          <p:cNvPr id="2" name="图片 1"/>
          <p:cNvPicPr>
            <a:picLocks noChangeAspect="1"/>
          </p:cNvPicPr>
          <p:nvPr/>
        </p:nvPicPr>
        <p:blipFill>
          <a:blip r:embed="rId4"/>
          <a:stretch>
            <a:fillRect/>
          </a:stretch>
        </p:blipFill>
        <p:spPr>
          <a:xfrm>
            <a:off x="5944235" y="4323080"/>
            <a:ext cx="5164455" cy="1701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5299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13.</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扩展数字类传感器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编程方法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5476240" y="2517775"/>
            <a:ext cx="5694045" cy="3138170"/>
          </a:xfrm>
          <a:prstGeom prst="rect">
            <a:avLst/>
          </a:prstGeom>
          <a:noFill/>
        </p:spPr>
        <p:txBody>
          <a:bodyPr wrap="square" rtlCol="0">
            <a:spAutoFit/>
          </a:bodyPr>
          <a:p>
            <a:r>
              <a:rPr lang="zh-CN" altLang="en-US"/>
              <a:t>使用</a:t>
            </a:r>
            <a:r>
              <a:rPr lang="en-US" altLang="zh-CN"/>
              <a:t>P5</a:t>
            </a:r>
            <a:r>
              <a:rPr lang="zh-CN" altLang="en-US"/>
              <a:t>管脚的采集数字信号类传感器，数字类传感器的特点是各种物理量会随着检测的物理量变化而做出高低电平的输出（部分带协议的传感器除外），本案例中的所使用的热释电传感器是当有人体运动经过，会触发高电平，进而实现不同图样的输出，以及音乐的播放。</a:t>
            </a:r>
            <a:endParaRPr lang="zh-CN" altLang="en-US"/>
          </a:p>
          <a:p>
            <a:endParaRPr lang="zh-CN" altLang="en-US"/>
          </a:p>
          <a:p>
            <a:r>
              <a:rPr lang="zh-CN" altLang="en-US"/>
              <a:t>注意：上电30S后测试结果有效，默认是低电平输出（即指示灯亮起），当前方有人体运动时会触发转为高电平（指示灯熄灭），持续时间根据板载电位器设置，逆时针旋转增加延时时间。检测人体以外的热源，或无热源温度变化及移动的情况下，可能无法进行检测。</a:t>
            </a:r>
            <a:endParaRPr lang="zh-CN" altLang="en-US"/>
          </a:p>
        </p:txBody>
      </p:sp>
      <p:pic>
        <p:nvPicPr>
          <p:cNvPr id="3" name="图片 2"/>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737360"/>
            <a:ext cx="3065145" cy="46983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clrChange>
              <a:clrFrom>
                <a:srgbClr val="F7F7F7">
                  <a:alpha val="100000"/>
                </a:srgbClr>
              </a:clrFrom>
              <a:clrTo>
                <a:srgbClr val="F7F7F7">
                  <a:alpha val="100000"/>
                  <a:alpha val="0"/>
                </a:srgbClr>
              </a:clrTo>
            </a:clrChange>
          </a:blip>
          <a:stretch>
            <a:fillRect/>
          </a:stretch>
        </p:blipFill>
        <p:spPr>
          <a:xfrm>
            <a:off x="1104900" y="2834640"/>
            <a:ext cx="2178685" cy="3378835"/>
          </a:xfrm>
          <a:prstGeom prst="rect">
            <a:avLst/>
          </a:prstGeom>
        </p:spPr>
      </p:pic>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2">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1743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14.</a:t>
            </a:r>
            <a:r>
              <a:rPr lang="zh-CN" altLang="en-US" sz="2800" dirty="0">
                <a:solidFill>
                  <a:schemeClr val="bg1"/>
                </a:solidFill>
                <a:latin typeface="微软雅黑" panose="020B0503020204020204" pitchFamily="34" charset="-122"/>
                <a:ea typeface="微软雅黑" panose="020B0503020204020204" pitchFamily="34" charset="-122"/>
                <a:sym typeface="+mn-ea"/>
              </a:rPr>
              <a:t>电机模块的使用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的扩展控制</a:t>
              </a:r>
              <a:r>
                <a:rPr lang="en-US" altLang="zh-CN"/>
                <a:t>TT</a:t>
              </a:r>
              <a:r>
                <a:rPr lang="zh-CN" altLang="en-US"/>
                <a:t>马达电机。</a:t>
              </a:r>
              <a:endParaRPr lang="zh-CN" altLang="en-US"/>
            </a:p>
          </p:txBody>
        </p:sp>
      </p:grpSp>
      <p:grpSp>
        <p:nvGrpSpPr>
          <p:cNvPr id="5" name="组合 4"/>
          <p:cNvGrpSpPr/>
          <p:nvPr/>
        </p:nvGrpSpPr>
        <p:grpSpPr>
          <a:xfrm>
            <a:off x="6258560" y="1049655"/>
            <a:ext cx="4820285" cy="2961640"/>
            <a:chOff x="8361" y="1653"/>
            <a:chExt cx="7591" cy="4664"/>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591" cy="3197"/>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3"/>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t>将</a:t>
              </a:r>
              <a:r>
                <a:rPr lang="en-US" altLang="zh-CN">
                  <a:sym typeface="+mn-ea"/>
                </a:rPr>
                <a:t>TT</a:t>
              </a:r>
              <a:r>
                <a:rPr lang="zh-CN" altLang="en-US">
                  <a:sym typeface="+mn-ea"/>
                </a:rPr>
                <a:t>马达</a:t>
              </a:r>
              <a:r>
                <a:rPr lang="zh-CN" altLang="en-US"/>
                <a:t>电机</a:t>
              </a:r>
              <a:r>
                <a:rPr lang="zh-CN" altLang="en-US">
                  <a:sym typeface="+mn-ea"/>
                </a:rPr>
                <a:t>黑线</a:t>
              </a:r>
              <a:r>
                <a:rPr lang="zh-CN" altLang="en-US"/>
                <a:t>连接到</a:t>
              </a:r>
              <a:r>
                <a:rPr lang="en-US" altLang="zh-CN"/>
                <a:t>P13</a:t>
              </a:r>
              <a:r>
                <a:rPr lang="zh-CN" altLang="en-US"/>
                <a:t>端口，红线连接到</a:t>
              </a:r>
              <a:r>
                <a:rPr lang="en-US" altLang="zh-CN"/>
                <a:t>P14</a:t>
              </a:r>
              <a:r>
                <a:rPr lang="zh-CN" altLang="en-US"/>
                <a:t>端口，同时需要外接</a:t>
              </a:r>
              <a:r>
                <a:rPr lang="en-US" altLang="zh-CN"/>
                <a:t>DC4.5-12V</a:t>
              </a:r>
              <a:r>
                <a:rPr lang="zh-CN" altLang="en-US"/>
                <a:t>电源，套件中使用电池盒供电；</a:t>
              </a:r>
              <a:endParaRPr lang="zh-CN" altLang="en-US"/>
            </a:p>
          </p:txBody>
        </p:sp>
      </p:grpSp>
      <p:pic>
        <p:nvPicPr>
          <p:cNvPr id="155652" name="图片 1" descr="IMG_3764"/>
          <p:cNvPicPr>
            <a:picLocks noChangeAspect="1"/>
          </p:cNvPicPr>
          <p:nvPr/>
        </p:nvPicPr>
        <p:blipFill>
          <a:blip r:embed="rId4">
            <a:clrChange>
              <a:clrFrom>
                <a:srgbClr val="FFFFFF">
                  <a:alpha val="100000"/>
                </a:srgbClr>
              </a:clrFrom>
              <a:clrTo>
                <a:srgbClr val="FFFFFF">
                  <a:alpha val="100000"/>
                  <a:alpha val="0"/>
                </a:srgbClr>
              </a:clrTo>
            </a:clrChange>
          </a:blip>
          <a:srcRect l="9482" r="11098"/>
          <a:stretch>
            <a:fillRect/>
          </a:stretch>
        </p:blipFill>
        <p:spPr>
          <a:xfrm>
            <a:off x="3774440" y="3833495"/>
            <a:ext cx="2257425" cy="1894205"/>
          </a:xfrm>
          <a:prstGeom prst="rect">
            <a:avLst/>
          </a:prstGeom>
          <a:noFill/>
          <a:ln w="9525">
            <a:noFill/>
          </a:ln>
        </p:spPr>
      </p:pic>
      <p:cxnSp>
        <p:nvCxnSpPr>
          <p:cNvPr id="9" name="肘形连接符 8"/>
          <p:cNvCxnSpPr/>
          <p:nvPr/>
        </p:nvCxnSpPr>
        <p:spPr>
          <a:xfrm rot="5400000" flipH="1" flipV="1">
            <a:off x="3347085" y="4166870"/>
            <a:ext cx="735330" cy="3357880"/>
          </a:xfrm>
          <a:prstGeom prst="bentConnector4">
            <a:avLst>
              <a:gd name="adj1" fmla="val -32383"/>
              <a:gd name="adj2" fmla="val 63388"/>
            </a:avLst>
          </a:prstGeom>
          <a:ln w="2540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11" name="肘形连接符 10"/>
          <p:cNvCxnSpPr/>
          <p:nvPr/>
        </p:nvCxnSpPr>
        <p:spPr>
          <a:xfrm rot="5400000" flipH="1" flipV="1">
            <a:off x="3461385" y="4046220"/>
            <a:ext cx="735330" cy="3357880"/>
          </a:xfrm>
          <a:prstGeom prst="bentConnector4">
            <a:avLst>
              <a:gd name="adj1" fmla="val -32383"/>
              <a:gd name="adj2" fmla="val 56391"/>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圆角矩形标注 11"/>
          <p:cNvSpPr/>
          <p:nvPr/>
        </p:nvSpPr>
        <p:spPr>
          <a:xfrm>
            <a:off x="325755" y="5612130"/>
            <a:ext cx="804545" cy="466725"/>
          </a:xfrm>
          <a:prstGeom prst="wedgeRoundRectCallout">
            <a:avLst>
              <a:gd name="adj1" fmla="val 111168"/>
              <a:gd name="adj2" fmla="val 563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外接</a:t>
            </a:r>
            <a:r>
              <a:rPr lang="en-US" altLang="zh-CN" sz="1000"/>
              <a:t>DC4.5-12V</a:t>
            </a:r>
            <a:r>
              <a:rPr lang="zh-CN" altLang="en-US" sz="1000"/>
              <a:t>电源</a:t>
            </a:r>
            <a:endParaRPr lang="zh-CN" altLang="en-US" sz="100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1743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14.</a:t>
            </a:r>
            <a:r>
              <a:rPr lang="zh-CN" altLang="en-US" sz="2800" dirty="0">
                <a:solidFill>
                  <a:schemeClr val="bg1"/>
                </a:solidFill>
                <a:latin typeface="微软雅黑" panose="020B0503020204020204" pitchFamily="34" charset="-122"/>
                <a:ea typeface="微软雅黑" panose="020B0503020204020204" pitchFamily="34" charset="-122"/>
                <a:sym typeface="+mn-ea"/>
              </a:rPr>
              <a:t>电机模块的使用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编程方法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6189980" y="2066925"/>
            <a:ext cx="4589780" cy="3692525"/>
          </a:xfrm>
          <a:prstGeom prst="rect">
            <a:avLst/>
          </a:prstGeom>
          <a:noFill/>
        </p:spPr>
        <p:txBody>
          <a:bodyPr wrap="square" rtlCol="0">
            <a:spAutoFit/>
          </a:bodyPr>
          <a:p>
            <a:r>
              <a:rPr lang="en-US" altLang="zh-CN"/>
              <a:t>DC</a:t>
            </a:r>
            <a:r>
              <a:rPr lang="zh-CN" altLang="en-US"/>
              <a:t>电机的控制，需要在</a:t>
            </a:r>
            <a:r>
              <a:rPr lang="en-US" altLang="zh-CN"/>
              <a:t>DC</a:t>
            </a:r>
            <a:r>
              <a:rPr lang="zh-CN" altLang="en-US"/>
              <a:t>电机红黑线之间加不同的电压，当二者存在电压差时，电机就会转动，电压差越大，转的越快，而板载电机模块的原理就是把</a:t>
            </a:r>
            <a:r>
              <a:rPr lang="en-US" altLang="zh-CN"/>
              <a:t>microbit</a:t>
            </a:r>
            <a:r>
              <a:rPr lang="zh-CN" altLang="en-US"/>
              <a:t>的信号的驱动输出能力给放大，左图的程序，当</a:t>
            </a:r>
            <a:r>
              <a:rPr lang="en-US" altLang="zh-CN"/>
              <a:t>P13</a:t>
            </a:r>
            <a:r>
              <a:rPr lang="zh-CN" altLang="en-US"/>
              <a:t>为高电平，那么他输出的电压为电池电压，而</a:t>
            </a:r>
            <a:r>
              <a:rPr lang="en-US" altLang="zh-CN"/>
              <a:t>P14</a:t>
            </a:r>
            <a:r>
              <a:rPr lang="zh-CN" altLang="en-US"/>
              <a:t>为模拟输出</a:t>
            </a:r>
            <a:r>
              <a:rPr lang="en-US" altLang="zh-CN"/>
              <a:t>=800/1023*</a:t>
            </a:r>
            <a:r>
              <a:rPr lang="zh-CN" altLang="en-US"/>
              <a:t>电池端压，所以</a:t>
            </a:r>
            <a:r>
              <a:rPr lang="en-US" altLang="zh-CN"/>
              <a:t>P13</a:t>
            </a:r>
            <a:r>
              <a:rPr lang="zh-CN" altLang="en-US"/>
              <a:t>的电压高于</a:t>
            </a:r>
            <a:r>
              <a:rPr lang="en-US" altLang="zh-CN"/>
              <a:t>P14</a:t>
            </a:r>
            <a:r>
              <a:rPr lang="zh-CN" altLang="en-US"/>
              <a:t>，电机逆时针转（相对而言）；而当二者电平都是低电平，</a:t>
            </a:r>
            <a:r>
              <a:rPr lang="en-US" altLang="zh-CN"/>
              <a:t>P13</a:t>
            </a:r>
            <a:r>
              <a:rPr lang="zh-CN" altLang="en-US"/>
              <a:t>和</a:t>
            </a:r>
            <a:r>
              <a:rPr lang="en-US" altLang="zh-CN"/>
              <a:t>P14</a:t>
            </a:r>
            <a:r>
              <a:rPr lang="zh-CN" altLang="en-US"/>
              <a:t>输出都为低电平，电机停止转动；当</a:t>
            </a:r>
            <a:r>
              <a:rPr lang="en-US" altLang="zh-CN"/>
              <a:t>P13</a:t>
            </a:r>
            <a:r>
              <a:rPr lang="zh-CN" altLang="en-US"/>
              <a:t>输出</a:t>
            </a:r>
            <a:r>
              <a:rPr lang="en-US" altLang="zh-CN"/>
              <a:t>=200/1023*</a:t>
            </a:r>
            <a:r>
              <a:rPr lang="zh-CN" altLang="en-US"/>
              <a:t>电池端压，</a:t>
            </a:r>
            <a:r>
              <a:rPr lang="en-US" altLang="zh-CN"/>
              <a:t>P14</a:t>
            </a:r>
            <a:r>
              <a:rPr lang="zh-CN" altLang="en-US"/>
              <a:t>输出高电平，即电池端压，电机顺时针转动，而且转速要比之前逆时针转动快很多。</a:t>
            </a:r>
            <a:endParaRPr lang="zh-CN" altLang="en-US"/>
          </a:p>
        </p:txBody>
      </p:sp>
      <p:pic>
        <p:nvPicPr>
          <p:cNvPr id="4" name="图片 3"/>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2066925"/>
            <a:ext cx="4095115" cy="37712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31743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14.</a:t>
            </a:r>
            <a:r>
              <a:rPr lang="zh-CN" altLang="en-US" sz="2800" dirty="0">
                <a:solidFill>
                  <a:schemeClr val="bg1"/>
                </a:solidFill>
                <a:latin typeface="微软雅黑" panose="020B0503020204020204" pitchFamily="34" charset="-122"/>
                <a:ea typeface="微软雅黑" panose="020B0503020204020204" pitchFamily="34" charset="-122"/>
                <a:sym typeface="+mn-ea"/>
              </a:rPr>
              <a:t>电机模块的使用</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编程拓展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1130935" y="5448300"/>
            <a:ext cx="10371455" cy="368300"/>
          </a:xfrm>
          <a:prstGeom prst="rect">
            <a:avLst/>
          </a:prstGeom>
          <a:noFill/>
        </p:spPr>
        <p:txBody>
          <a:bodyPr wrap="square" rtlCol="0">
            <a:spAutoFit/>
          </a:bodyPr>
          <a:p>
            <a:r>
              <a:rPr lang="zh-CN" altLang="en-US"/>
              <a:t>引入函数概念，把电机控制进行封装，这样就可以轻松的调用电机控制函数了。</a:t>
            </a:r>
            <a:endParaRPr lang="zh-CN" altLang="en-US"/>
          </a:p>
        </p:txBody>
      </p:sp>
      <p:pic>
        <p:nvPicPr>
          <p:cNvPr id="2" name="图片 1"/>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786255"/>
            <a:ext cx="7809865" cy="350774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15.</a:t>
            </a:r>
            <a:r>
              <a:rPr lang="zh-CN" altLang="en-US" sz="2800" dirty="0">
                <a:solidFill>
                  <a:schemeClr val="bg1"/>
                </a:solidFill>
                <a:latin typeface="微软雅黑" panose="020B0503020204020204" pitchFamily="34" charset="-122"/>
                <a:ea typeface="微软雅黑" panose="020B0503020204020204" pitchFamily="34" charset="-122"/>
                <a:sym typeface="+mn-ea"/>
              </a:rPr>
              <a:t>红黄绿灯</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的扩展使用闪灯模块，模拟红黄绿灯工作原理。</a:t>
              </a:r>
              <a:endParaRPr lang="zh-CN" altLang="en-US"/>
            </a:p>
          </p:txBody>
        </p:sp>
      </p:grpSp>
      <p:grpSp>
        <p:nvGrpSpPr>
          <p:cNvPr id="5" name="组合 4"/>
          <p:cNvGrpSpPr/>
          <p:nvPr/>
        </p:nvGrpSpPr>
        <p:grpSpPr>
          <a:xfrm>
            <a:off x="6258560" y="1049655"/>
            <a:ext cx="4686935" cy="3792855"/>
            <a:chOff x="8361" y="1653"/>
            <a:chExt cx="7381" cy="5973"/>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4506"/>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t>将红色闪灯模块连接到</a:t>
              </a:r>
              <a:r>
                <a:rPr lang="en-US" altLang="zh-CN"/>
                <a:t>P5</a:t>
              </a:r>
              <a:r>
                <a:rPr lang="zh-CN" altLang="en-US"/>
                <a:t>端口，</a:t>
              </a:r>
              <a:r>
                <a:rPr lang="zh-CN" altLang="en-US">
                  <a:sym typeface="+mn-ea"/>
                </a:rPr>
                <a:t>红色闪灯模块连接到</a:t>
              </a:r>
              <a:r>
                <a:rPr lang="en-US" altLang="zh-CN">
                  <a:sym typeface="+mn-ea"/>
                </a:rPr>
                <a:t>P8</a:t>
              </a:r>
              <a:r>
                <a:rPr lang="zh-CN" altLang="en-US">
                  <a:sym typeface="+mn-ea"/>
                </a:rPr>
                <a:t>端口，红色闪灯模块连接到</a:t>
              </a:r>
              <a:r>
                <a:rPr lang="en-US" altLang="zh-CN">
                  <a:sym typeface="+mn-ea"/>
                </a:rPr>
                <a:t>P12</a:t>
              </a:r>
              <a:r>
                <a:rPr lang="zh-CN" altLang="en-US">
                  <a:sym typeface="+mn-ea"/>
                </a:rPr>
                <a:t>端口，</a:t>
              </a:r>
              <a:r>
                <a:rPr lang="zh-CN" altLang="en-US">
                  <a:solidFill>
                    <a:schemeClr val="tx1"/>
                  </a:solidFill>
                </a:rPr>
                <a:t>黑对黑，红对红，白对蓝</a:t>
              </a:r>
              <a:r>
                <a:rPr lang="zh-CN" altLang="en-US"/>
                <a:t>；</a:t>
              </a:r>
              <a:endParaRPr lang="zh-CN" altLang="en-US"/>
            </a:p>
            <a:p>
              <a:endParaRPr lang="zh-CN" altLang="en-US"/>
            </a:p>
            <a:p>
              <a:r>
                <a:rPr lang="zh-CN" altLang="en-US"/>
                <a:t>注意：闪灯模块不要连接到和</a:t>
              </a:r>
              <a:r>
                <a:rPr lang="en-US" altLang="zh-CN"/>
                <a:t>LED</a:t>
              </a:r>
              <a:r>
                <a:rPr lang="zh-CN" altLang="en-US"/>
                <a:t>点阵共用的管脚上，避免出现异常现象。</a:t>
              </a:r>
              <a:endParaRPr lang="zh-CN" altLang="en-US"/>
            </a:p>
          </p:txBody>
        </p:sp>
      </p:grpSp>
      <p:pic>
        <p:nvPicPr>
          <p:cNvPr id="7" name="图片 6"/>
          <p:cNvPicPr>
            <a:picLocks noChangeAspect="1"/>
          </p:cNvPicPr>
          <p:nvPr/>
        </p:nvPicPr>
        <p:blipFill>
          <a:blip r:embed="rId3">
            <a:clrChange>
              <a:clrFrom>
                <a:srgbClr val="F7F7F7">
                  <a:alpha val="100000"/>
                </a:srgbClr>
              </a:clrFrom>
              <a:clrTo>
                <a:srgbClr val="F7F7F7">
                  <a:alpha val="100000"/>
                  <a:alpha val="0"/>
                </a:srgbClr>
              </a:clrTo>
            </a:clrChange>
          </a:blip>
          <a:stretch>
            <a:fillRect/>
          </a:stretch>
        </p:blipFill>
        <p:spPr>
          <a:xfrm>
            <a:off x="3801110" y="2763520"/>
            <a:ext cx="2178685" cy="3378835"/>
          </a:xfrm>
          <a:prstGeom prst="rect">
            <a:avLst/>
          </a:prstGeom>
        </p:spPr>
      </p:pic>
      <p:pic>
        <p:nvPicPr>
          <p:cNvPr id="8" name="图片 7" descr="\\RUILONGMAKER\Product\RuilongMaker照片素材\RLSEB003LR.pngRLSEB003LR"/>
          <p:cNvPicPr>
            <a:picLocks noChangeAspect="1"/>
          </p:cNvPicPr>
          <p:nvPr/>
        </p:nvPicPr>
        <p:blipFill>
          <a:blip r:embed="rId4"/>
          <a:srcRect/>
          <a:stretch>
            <a:fillRect/>
          </a:stretch>
        </p:blipFill>
        <p:spPr>
          <a:xfrm>
            <a:off x="457843" y="3859404"/>
            <a:ext cx="934720" cy="1472565"/>
          </a:xfrm>
          <a:prstGeom prst="rect">
            <a:avLst/>
          </a:prstGeom>
        </p:spPr>
      </p:pic>
      <p:cxnSp>
        <p:nvCxnSpPr>
          <p:cNvPr id="10" name="肘形连接符 9"/>
          <p:cNvCxnSpPr>
            <a:endCxn id="8" idx="2"/>
          </p:cNvCxnSpPr>
          <p:nvPr/>
        </p:nvCxnSpPr>
        <p:spPr>
          <a:xfrm rot="10800000" flipV="1">
            <a:off x="924560" y="4885055"/>
            <a:ext cx="4789805" cy="446405"/>
          </a:xfrm>
          <a:prstGeom prst="bentConnector4">
            <a:avLst>
              <a:gd name="adj1" fmla="val 11507"/>
              <a:gd name="adj2" fmla="val 302702"/>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descr="\\RUILONGMAKER\Product\RuilongMaker照片素材\RLSEB003LY.pngRLSEB003LY"/>
          <p:cNvPicPr>
            <a:picLocks noChangeAspect="1"/>
          </p:cNvPicPr>
          <p:nvPr/>
        </p:nvPicPr>
        <p:blipFill>
          <a:blip r:embed="rId5"/>
          <a:srcRect/>
          <a:stretch>
            <a:fillRect/>
          </a:stretch>
        </p:blipFill>
        <p:spPr>
          <a:xfrm>
            <a:off x="1522738" y="3864802"/>
            <a:ext cx="934720" cy="1461770"/>
          </a:xfrm>
          <a:prstGeom prst="rect">
            <a:avLst/>
          </a:prstGeom>
        </p:spPr>
      </p:pic>
      <p:pic>
        <p:nvPicPr>
          <p:cNvPr id="11" name="图片 10" descr="\\RUILONGMAKER\Product\RuilongMaker照片素材\RLSEB003LG.pngRLSEB003LG"/>
          <p:cNvPicPr>
            <a:picLocks noChangeAspect="1"/>
          </p:cNvPicPr>
          <p:nvPr/>
        </p:nvPicPr>
        <p:blipFill>
          <a:blip r:embed="rId6"/>
          <a:srcRect/>
          <a:stretch>
            <a:fillRect/>
          </a:stretch>
        </p:blipFill>
        <p:spPr>
          <a:xfrm>
            <a:off x="2587633" y="3865119"/>
            <a:ext cx="934720" cy="1461135"/>
          </a:xfrm>
          <a:prstGeom prst="rect">
            <a:avLst/>
          </a:prstGeom>
        </p:spPr>
      </p:pic>
      <p:cxnSp>
        <p:nvCxnSpPr>
          <p:cNvPr id="12" name="肘形连接符 11"/>
          <p:cNvCxnSpPr>
            <a:endCxn id="9" idx="2"/>
          </p:cNvCxnSpPr>
          <p:nvPr/>
        </p:nvCxnSpPr>
        <p:spPr>
          <a:xfrm rot="10800000" flipV="1">
            <a:off x="1989455" y="5105400"/>
            <a:ext cx="3720465" cy="220980"/>
          </a:xfrm>
          <a:prstGeom prst="bentConnector4">
            <a:avLst>
              <a:gd name="adj1" fmla="val 22461"/>
              <a:gd name="adj2" fmla="val 393103"/>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肘形连接符 12"/>
          <p:cNvCxnSpPr>
            <a:endCxn id="11" idx="2"/>
          </p:cNvCxnSpPr>
          <p:nvPr/>
        </p:nvCxnSpPr>
        <p:spPr>
          <a:xfrm rot="10800000" flipV="1">
            <a:off x="3054985" y="5323840"/>
            <a:ext cx="2655570" cy="3175"/>
          </a:xfrm>
          <a:prstGeom prst="bentConnector4">
            <a:avLst>
              <a:gd name="adj1" fmla="val 41200"/>
              <a:gd name="adj2" fmla="val 12600000"/>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15.</a:t>
            </a:r>
            <a:r>
              <a:rPr lang="zh-CN" altLang="en-US" sz="2800" dirty="0">
                <a:solidFill>
                  <a:schemeClr val="bg1"/>
                </a:solidFill>
                <a:latin typeface="微软雅黑" panose="020B0503020204020204" pitchFamily="34" charset="-122"/>
                <a:ea typeface="微软雅黑" panose="020B0503020204020204" pitchFamily="34" charset="-122"/>
                <a:sym typeface="+mn-ea"/>
              </a:rPr>
              <a:t>红黄绿灯</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流程演示</a:t>
            </a:r>
            <a:endParaRPr lang="zh-CN" altLang="en-US" sz="2400">
              <a:solidFill>
                <a:srgbClr val="FFFFFF"/>
              </a:solidFill>
              <a:latin typeface="造字工房力黑（非商用）常规体" charset="-122"/>
              <a:ea typeface="造字工房力黑（非商用）常规体" charset="-122"/>
            </a:endParaRPr>
          </a:p>
        </p:txBody>
      </p:sp>
      <p:grpSp>
        <p:nvGrpSpPr>
          <p:cNvPr id="4" name="组合 3"/>
          <p:cNvGrpSpPr/>
          <p:nvPr/>
        </p:nvGrpSpPr>
        <p:grpSpPr>
          <a:xfrm>
            <a:off x="1660525" y="2007235"/>
            <a:ext cx="9152255" cy="4232910"/>
            <a:chOff x="3066" y="3135"/>
            <a:chExt cx="14413" cy="6666"/>
          </a:xfrm>
        </p:grpSpPr>
        <p:grpSp>
          <p:nvGrpSpPr>
            <p:cNvPr id="8" name="组合 7"/>
            <p:cNvGrpSpPr/>
            <p:nvPr/>
          </p:nvGrpSpPr>
          <p:grpSpPr>
            <a:xfrm>
              <a:off x="3066" y="3137"/>
              <a:ext cx="2268" cy="5668"/>
              <a:chOff x="2250" y="3120"/>
              <a:chExt cx="2268" cy="5668"/>
            </a:xfrm>
          </p:grpSpPr>
          <p:sp>
            <p:nvSpPr>
              <p:cNvPr id="2" name="圆角矩形 1"/>
              <p:cNvSpPr/>
              <p:nvPr/>
            </p:nvSpPr>
            <p:spPr>
              <a:xfrm>
                <a:off x="2250" y="3120"/>
                <a:ext cx="2268" cy="566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nvGrpSpPr>
              <p:cNvPr id="7" name="组合 6"/>
              <p:cNvGrpSpPr/>
              <p:nvPr/>
            </p:nvGrpSpPr>
            <p:grpSpPr>
              <a:xfrm>
                <a:off x="2566" y="3375"/>
                <a:ext cx="1635" cy="5160"/>
                <a:chOff x="2359" y="3375"/>
                <a:chExt cx="1431" cy="4706"/>
              </a:xfrm>
            </p:grpSpPr>
            <p:sp>
              <p:nvSpPr>
                <p:cNvPr id="3" name="椭圆 2"/>
                <p:cNvSpPr/>
                <p:nvPr/>
              </p:nvSpPr>
              <p:spPr>
                <a:xfrm>
                  <a:off x="2359" y="3375"/>
                  <a:ext cx="1417" cy="1417"/>
                </a:xfrm>
                <a:prstGeom prst="ellipse">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5" name="椭圆 4"/>
                <p:cNvSpPr/>
                <p:nvPr/>
              </p:nvSpPr>
              <p:spPr>
                <a:xfrm>
                  <a:off x="2374" y="5020"/>
                  <a:ext cx="1417" cy="141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6" name="椭圆 5"/>
                <p:cNvSpPr/>
                <p:nvPr/>
              </p:nvSpPr>
              <p:spPr>
                <a:xfrm>
                  <a:off x="2374" y="6665"/>
                  <a:ext cx="1417" cy="141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grpSp>
        </p:grpSp>
        <p:grpSp>
          <p:nvGrpSpPr>
            <p:cNvPr id="9" name="组合 8"/>
            <p:cNvGrpSpPr/>
            <p:nvPr/>
          </p:nvGrpSpPr>
          <p:grpSpPr>
            <a:xfrm>
              <a:off x="8165" y="3137"/>
              <a:ext cx="2268" cy="5668"/>
              <a:chOff x="2250" y="3120"/>
              <a:chExt cx="2268" cy="5668"/>
            </a:xfrm>
          </p:grpSpPr>
          <p:sp>
            <p:nvSpPr>
              <p:cNvPr id="10" name="圆角矩形 9"/>
              <p:cNvSpPr/>
              <p:nvPr/>
            </p:nvSpPr>
            <p:spPr>
              <a:xfrm>
                <a:off x="2250" y="3120"/>
                <a:ext cx="2268" cy="566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nvGrpSpPr>
              <p:cNvPr id="11" name="组合 10"/>
              <p:cNvGrpSpPr/>
              <p:nvPr/>
            </p:nvGrpSpPr>
            <p:grpSpPr>
              <a:xfrm>
                <a:off x="2566" y="3375"/>
                <a:ext cx="1635" cy="5160"/>
                <a:chOff x="2359" y="3375"/>
                <a:chExt cx="1431" cy="4706"/>
              </a:xfrm>
            </p:grpSpPr>
            <p:sp>
              <p:nvSpPr>
                <p:cNvPr id="12" name="椭圆 11"/>
                <p:cNvSpPr/>
                <p:nvPr/>
              </p:nvSpPr>
              <p:spPr>
                <a:xfrm>
                  <a:off x="2359" y="3375"/>
                  <a:ext cx="1417" cy="141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4" name="椭圆 13"/>
                <p:cNvSpPr/>
                <p:nvPr/>
              </p:nvSpPr>
              <p:spPr>
                <a:xfrm>
                  <a:off x="2374" y="5020"/>
                  <a:ext cx="1417" cy="1417"/>
                </a:xfrm>
                <a:prstGeom prst="ellipse">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5" name="椭圆 14"/>
                <p:cNvSpPr/>
                <p:nvPr/>
              </p:nvSpPr>
              <p:spPr>
                <a:xfrm>
                  <a:off x="2374" y="6665"/>
                  <a:ext cx="1417" cy="141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grpSp>
        </p:grpSp>
        <p:grpSp>
          <p:nvGrpSpPr>
            <p:cNvPr id="16" name="组合 15"/>
            <p:cNvGrpSpPr/>
            <p:nvPr/>
          </p:nvGrpSpPr>
          <p:grpSpPr>
            <a:xfrm>
              <a:off x="13232" y="3135"/>
              <a:ext cx="2268" cy="5668"/>
              <a:chOff x="2250" y="3120"/>
              <a:chExt cx="2268" cy="5668"/>
            </a:xfrm>
          </p:grpSpPr>
          <p:sp>
            <p:nvSpPr>
              <p:cNvPr id="17" name="圆角矩形 16"/>
              <p:cNvSpPr/>
              <p:nvPr/>
            </p:nvSpPr>
            <p:spPr>
              <a:xfrm>
                <a:off x="2250" y="3120"/>
                <a:ext cx="2268" cy="566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nvGrpSpPr>
              <p:cNvPr id="18" name="组合 17"/>
              <p:cNvGrpSpPr/>
              <p:nvPr/>
            </p:nvGrpSpPr>
            <p:grpSpPr>
              <a:xfrm>
                <a:off x="2566" y="3375"/>
                <a:ext cx="1635" cy="5160"/>
                <a:chOff x="2359" y="3375"/>
                <a:chExt cx="1431" cy="4706"/>
              </a:xfrm>
            </p:grpSpPr>
            <p:sp>
              <p:nvSpPr>
                <p:cNvPr id="19" name="椭圆 18"/>
                <p:cNvSpPr/>
                <p:nvPr/>
              </p:nvSpPr>
              <p:spPr>
                <a:xfrm>
                  <a:off x="2359" y="3375"/>
                  <a:ext cx="1417" cy="141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20" name="椭圆 19"/>
                <p:cNvSpPr/>
                <p:nvPr/>
              </p:nvSpPr>
              <p:spPr>
                <a:xfrm>
                  <a:off x="2374" y="5020"/>
                  <a:ext cx="1417" cy="141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21" name="椭圆 20"/>
                <p:cNvSpPr/>
                <p:nvPr/>
              </p:nvSpPr>
              <p:spPr>
                <a:xfrm>
                  <a:off x="2374" y="6665"/>
                  <a:ext cx="1417" cy="1417"/>
                </a:xfrm>
                <a:prstGeom prst="ellipse">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grpSp>
        </p:grpSp>
        <p:sp>
          <p:nvSpPr>
            <p:cNvPr id="26" name="文本框 25"/>
            <p:cNvSpPr txBox="1"/>
            <p:nvPr/>
          </p:nvSpPr>
          <p:spPr>
            <a:xfrm>
              <a:off x="3067" y="9221"/>
              <a:ext cx="2267" cy="580"/>
            </a:xfrm>
            <a:prstGeom prst="rect">
              <a:avLst/>
            </a:prstGeom>
            <a:noFill/>
          </p:spPr>
          <p:txBody>
            <a:bodyPr wrap="square" rtlCol="0">
              <a:spAutoFit/>
            </a:bodyPr>
            <a:p>
              <a:pPr algn="ctr"/>
              <a:r>
                <a:rPr lang="zh-CN" altLang="en-US"/>
                <a:t>红灯常亮</a:t>
              </a:r>
              <a:endParaRPr lang="zh-CN" altLang="en-US"/>
            </a:p>
          </p:txBody>
        </p:sp>
        <p:sp>
          <p:nvSpPr>
            <p:cNvPr id="27" name="文本框 26"/>
            <p:cNvSpPr txBox="1"/>
            <p:nvPr/>
          </p:nvSpPr>
          <p:spPr>
            <a:xfrm>
              <a:off x="8174" y="9221"/>
              <a:ext cx="2267" cy="580"/>
            </a:xfrm>
            <a:prstGeom prst="rect">
              <a:avLst/>
            </a:prstGeom>
            <a:noFill/>
          </p:spPr>
          <p:txBody>
            <a:bodyPr wrap="square" rtlCol="0">
              <a:spAutoFit/>
            </a:bodyPr>
            <a:p>
              <a:pPr algn="ctr"/>
              <a:r>
                <a:rPr lang="zh-CN" altLang="en-US"/>
                <a:t>黄灯闪</a:t>
              </a:r>
              <a:r>
                <a:rPr lang="en-US" altLang="zh-CN"/>
                <a:t>2</a:t>
              </a:r>
              <a:r>
                <a:rPr lang="zh-CN" altLang="en-US"/>
                <a:t>下</a:t>
              </a:r>
              <a:endParaRPr lang="zh-CN" altLang="en-US"/>
            </a:p>
          </p:txBody>
        </p:sp>
        <p:sp>
          <p:nvSpPr>
            <p:cNvPr id="29" name="文本框 28"/>
            <p:cNvSpPr txBox="1"/>
            <p:nvPr/>
          </p:nvSpPr>
          <p:spPr>
            <a:xfrm>
              <a:off x="13224" y="9221"/>
              <a:ext cx="2267" cy="580"/>
            </a:xfrm>
            <a:prstGeom prst="rect">
              <a:avLst/>
            </a:prstGeom>
            <a:noFill/>
          </p:spPr>
          <p:txBody>
            <a:bodyPr wrap="square" rtlCol="0">
              <a:spAutoFit/>
            </a:bodyPr>
            <a:p>
              <a:pPr algn="ctr"/>
              <a:r>
                <a:rPr lang="zh-CN" altLang="en-US"/>
                <a:t>绿灯常亮</a:t>
              </a:r>
              <a:endParaRPr lang="zh-CN" altLang="en-US"/>
            </a:p>
          </p:txBody>
        </p:sp>
        <p:sp>
          <p:nvSpPr>
            <p:cNvPr id="37" name="圆角矩形 36"/>
            <p:cNvSpPr/>
            <p:nvPr/>
          </p:nvSpPr>
          <p:spPr>
            <a:xfrm>
              <a:off x="6258" y="4441"/>
              <a:ext cx="1005" cy="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点阵倒计时</a:t>
              </a:r>
              <a:endParaRPr lang="zh-CN" altLang="en-US"/>
            </a:p>
          </p:txBody>
        </p:sp>
        <p:sp>
          <p:nvSpPr>
            <p:cNvPr id="38" name="圆角矩形 37"/>
            <p:cNvSpPr/>
            <p:nvPr/>
          </p:nvSpPr>
          <p:spPr>
            <a:xfrm>
              <a:off x="16475" y="4441"/>
              <a:ext cx="1005" cy="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点阵倒计时</a:t>
              </a:r>
              <a:endParaRPr lang="zh-CN" altLang="en-US"/>
            </a:p>
          </p:txBody>
        </p:sp>
        <p:cxnSp>
          <p:nvCxnSpPr>
            <p:cNvPr id="40" name="肘形连接符 39"/>
            <p:cNvCxnSpPr>
              <a:stCxn id="2" idx="2"/>
              <a:endCxn id="37" idx="1"/>
            </p:cNvCxnSpPr>
            <p:nvPr/>
          </p:nvCxnSpPr>
          <p:spPr>
            <a:xfrm rot="5400000" flipH="1" flipV="1">
              <a:off x="3941" y="6489"/>
              <a:ext cx="2576" cy="2058"/>
            </a:xfrm>
            <a:prstGeom prst="bentConnector4">
              <a:avLst>
                <a:gd name="adj1" fmla="val -14557"/>
                <a:gd name="adj2" fmla="val 7755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37" idx="3"/>
              <a:endCxn id="10" idx="2"/>
            </p:cNvCxnSpPr>
            <p:nvPr/>
          </p:nvCxnSpPr>
          <p:spPr>
            <a:xfrm>
              <a:off x="7263" y="6230"/>
              <a:ext cx="2036" cy="2576"/>
            </a:xfrm>
            <a:prstGeom prst="bentConnector4">
              <a:avLst>
                <a:gd name="adj1" fmla="val 22151"/>
                <a:gd name="adj2" fmla="val 114557"/>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10" idx="3"/>
              <a:endCxn id="17" idx="2"/>
            </p:cNvCxnSpPr>
            <p:nvPr/>
          </p:nvCxnSpPr>
          <p:spPr>
            <a:xfrm>
              <a:off x="10433" y="5972"/>
              <a:ext cx="3933" cy="2832"/>
            </a:xfrm>
            <a:prstGeom prst="bentConnector4">
              <a:avLst>
                <a:gd name="adj1" fmla="val 35596"/>
                <a:gd name="adj2" fmla="val 113312"/>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肘形连接符 42"/>
            <p:cNvCxnSpPr>
              <a:stCxn id="17" idx="3"/>
              <a:endCxn id="38" idx="2"/>
            </p:cNvCxnSpPr>
            <p:nvPr/>
          </p:nvCxnSpPr>
          <p:spPr>
            <a:xfrm>
              <a:off x="15500" y="5970"/>
              <a:ext cx="1478" cy="2049"/>
            </a:xfrm>
            <a:prstGeom prst="bentConnector4">
              <a:avLst>
                <a:gd name="adj1" fmla="val 33018"/>
                <a:gd name="adj2" fmla="val 156613"/>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38" idx="0"/>
              <a:endCxn id="2" idx="0"/>
            </p:cNvCxnSpPr>
            <p:nvPr/>
          </p:nvCxnSpPr>
          <p:spPr>
            <a:xfrm rot="16200000" flipV="1">
              <a:off x="9937" y="-2600"/>
              <a:ext cx="1304" cy="12778"/>
            </a:xfrm>
            <a:prstGeom prst="bentConnector3">
              <a:avLst>
                <a:gd name="adj1" fmla="val 128758"/>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15.</a:t>
            </a:r>
            <a:r>
              <a:rPr lang="zh-CN" altLang="en-US" sz="2800" dirty="0">
                <a:solidFill>
                  <a:schemeClr val="bg1"/>
                </a:solidFill>
                <a:latin typeface="微软雅黑" panose="020B0503020204020204" pitchFamily="34" charset="-122"/>
                <a:ea typeface="微软雅黑" panose="020B0503020204020204" pitchFamily="34" charset="-122"/>
                <a:sym typeface="+mn-ea"/>
              </a:rPr>
              <a:t>红黄绿灯</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编程方法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4998085" y="1819275"/>
            <a:ext cx="5370830" cy="1476375"/>
          </a:xfrm>
          <a:prstGeom prst="rect">
            <a:avLst/>
          </a:prstGeom>
          <a:noFill/>
        </p:spPr>
        <p:txBody>
          <a:bodyPr wrap="square" rtlCol="0">
            <a:spAutoFit/>
          </a:bodyPr>
          <a:p>
            <a:r>
              <a:rPr lang="zh-CN" altLang="en-US"/>
              <a:t>打开红色闪灯模块，开始显示</a:t>
            </a:r>
            <a:r>
              <a:rPr lang="en-US" altLang="zh-CN"/>
              <a:t>9-0</a:t>
            </a:r>
            <a:r>
              <a:rPr lang="zh-CN" altLang="en-US"/>
              <a:t>倒计时，显示完毕后关闭红色闪灯，清除</a:t>
            </a:r>
            <a:r>
              <a:rPr lang="en-US" altLang="zh-CN"/>
              <a:t>LED</a:t>
            </a:r>
            <a:r>
              <a:rPr lang="zh-CN" altLang="en-US"/>
              <a:t>点阵显示；黄色闪灯模块打开并闪烁</a:t>
            </a:r>
            <a:r>
              <a:rPr lang="en-US" altLang="zh-CN"/>
              <a:t>2</a:t>
            </a:r>
            <a:r>
              <a:rPr lang="zh-CN" altLang="en-US"/>
              <a:t>次；打开绿色闪灯模块，开始显示</a:t>
            </a:r>
            <a:r>
              <a:rPr lang="en-US" altLang="zh-CN"/>
              <a:t>9-0</a:t>
            </a:r>
            <a:r>
              <a:rPr lang="zh-CN" altLang="en-US"/>
              <a:t>倒计时，显示完毕后关闭绿色闪灯模块；如此循环红黄绿交通灯。</a:t>
            </a:r>
            <a:endParaRPr lang="zh-CN" altLang="en-US"/>
          </a:p>
        </p:txBody>
      </p:sp>
      <p:pic>
        <p:nvPicPr>
          <p:cNvPr id="3" name="图片 2"/>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073785" y="1819275"/>
            <a:ext cx="3118485" cy="45319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16.</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楼道路灯</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853565"/>
            <a:chOff x="721" y="1653"/>
            <a:chExt cx="6591" cy="2919"/>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452"/>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的扩展使用热释电传感器和光线传感器，制作在黑暗条件下有人才会亮的路灯。</a:t>
              </a:r>
              <a:endParaRPr lang="zh-CN" altLang="en-US"/>
            </a:p>
          </p:txBody>
        </p:sp>
      </p:grpSp>
      <p:grpSp>
        <p:nvGrpSpPr>
          <p:cNvPr id="5" name="组合 4"/>
          <p:cNvGrpSpPr/>
          <p:nvPr/>
        </p:nvGrpSpPr>
        <p:grpSpPr>
          <a:xfrm>
            <a:off x="6258560" y="1049655"/>
            <a:ext cx="4686935" cy="3238500"/>
            <a:chOff x="8361" y="1653"/>
            <a:chExt cx="7381" cy="5100"/>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3633"/>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t>将光线传感器连接到</a:t>
              </a:r>
              <a:r>
                <a:rPr lang="en-US" altLang="zh-CN"/>
                <a:t>P1</a:t>
              </a:r>
              <a:r>
                <a:rPr lang="zh-CN" altLang="en-US"/>
                <a:t>端口，</a:t>
              </a:r>
              <a:r>
                <a:rPr lang="zh-CN" altLang="en-US">
                  <a:sym typeface="+mn-ea"/>
                </a:rPr>
                <a:t>黑对黑，红对红，白对黄</a:t>
              </a:r>
              <a:r>
                <a:rPr lang="zh-CN" altLang="en-US"/>
                <a:t>；热释电传感器连接到</a:t>
              </a:r>
              <a:r>
                <a:rPr lang="en-US" altLang="zh-CN"/>
                <a:t>P5</a:t>
              </a:r>
              <a:r>
                <a:rPr lang="zh-CN" altLang="en-US"/>
                <a:t>端口，闪灯模块连接到</a:t>
              </a:r>
              <a:r>
                <a:rPr lang="en-US" altLang="zh-CN"/>
                <a:t>P8</a:t>
              </a:r>
              <a:r>
                <a:rPr lang="zh-CN" altLang="en-US"/>
                <a:t>端口，</a:t>
              </a:r>
              <a:r>
                <a:rPr lang="zh-CN" altLang="en-US">
                  <a:solidFill>
                    <a:schemeClr val="tx1"/>
                  </a:solidFill>
                </a:rPr>
                <a:t>黑对黑，红对红，白对蓝</a:t>
              </a:r>
              <a:r>
                <a:rPr lang="zh-CN" altLang="en-US"/>
                <a:t>；</a:t>
              </a:r>
              <a:endParaRPr lang="zh-CN" altLang="en-US"/>
            </a:p>
          </p:txBody>
        </p:sp>
      </p:grpSp>
      <p:pic>
        <p:nvPicPr>
          <p:cNvPr id="7" name="图片 6"/>
          <p:cNvPicPr>
            <a:picLocks noChangeAspect="1"/>
          </p:cNvPicPr>
          <p:nvPr/>
        </p:nvPicPr>
        <p:blipFill>
          <a:blip r:embed="rId3">
            <a:clrChange>
              <a:clrFrom>
                <a:srgbClr val="F7F7F7">
                  <a:alpha val="100000"/>
                </a:srgbClr>
              </a:clrFrom>
              <a:clrTo>
                <a:srgbClr val="F7F7F7">
                  <a:alpha val="100000"/>
                  <a:alpha val="0"/>
                </a:srgbClr>
              </a:clrTo>
            </a:clrChange>
          </a:blip>
          <a:stretch>
            <a:fillRect/>
          </a:stretch>
        </p:blipFill>
        <p:spPr>
          <a:xfrm>
            <a:off x="4079875" y="2782570"/>
            <a:ext cx="2178685" cy="3378835"/>
          </a:xfrm>
          <a:prstGeom prst="rect">
            <a:avLst/>
          </a:prstGeom>
        </p:spPr>
      </p:pic>
      <p:pic>
        <p:nvPicPr>
          <p:cNvPr id="8" name="图片 7" descr="\\RUILONGMAKER\Product\RuilongMaker照片素材\RLSEB412FC.pngRLSEB412FC"/>
          <p:cNvPicPr>
            <a:picLocks noChangeAspect="1"/>
          </p:cNvPicPr>
          <p:nvPr/>
        </p:nvPicPr>
        <p:blipFill>
          <a:blip r:embed="rId4"/>
          <a:srcRect/>
          <a:stretch>
            <a:fillRect/>
          </a:stretch>
        </p:blipFill>
        <p:spPr>
          <a:xfrm>
            <a:off x="1553853" y="3864610"/>
            <a:ext cx="934720" cy="1481203"/>
          </a:xfrm>
          <a:prstGeom prst="rect">
            <a:avLst/>
          </a:prstGeom>
        </p:spPr>
      </p:pic>
      <p:cxnSp>
        <p:nvCxnSpPr>
          <p:cNvPr id="10" name="肘形连接符 9"/>
          <p:cNvCxnSpPr>
            <a:endCxn id="8" idx="2"/>
          </p:cNvCxnSpPr>
          <p:nvPr/>
        </p:nvCxnSpPr>
        <p:spPr>
          <a:xfrm rot="10800000" flipV="1">
            <a:off x="2021205" y="4895215"/>
            <a:ext cx="3967480" cy="450850"/>
          </a:xfrm>
          <a:prstGeom prst="bentConnector4">
            <a:avLst>
              <a:gd name="adj1" fmla="val 18822"/>
              <a:gd name="adj2" fmla="val 254225"/>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descr="\\RUILONGMAKER\Product\RuilongMaker照片素材\RLSEB003LR.pngRLSEB003LR"/>
          <p:cNvPicPr>
            <a:picLocks noChangeAspect="1"/>
          </p:cNvPicPr>
          <p:nvPr/>
        </p:nvPicPr>
        <p:blipFill>
          <a:blip r:embed="rId5"/>
          <a:srcRect/>
          <a:stretch>
            <a:fillRect/>
          </a:stretch>
        </p:blipFill>
        <p:spPr>
          <a:xfrm>
            <a:off x="2823853" y="3864484"/>
            <a:ext cx="934720" cy="1472565"/>
          </a:xfrm>
          <a:prstGeom prst="rect">
            <a:avLst/>
          </a:prstGeom>
        </p:spPr>
      </p:pic>
      <p:cxnSp>
        <p:nvCxnSpPr>
          <p:cNvPr id="11" name="肘形连接符 10"/>
          <p:cNvCxnSpPr>
            <a:endCxn id="9" idx="2"/>
          </p:cNvCxnSpPr>
          <p:nvPr/>
        </p:nvCxnSpPr>
        <p:spPr>
          <a:xfrm rot="10800000" flipV="1">
            <a:off x="3291205" y="5143500"/>
            <a:ext cx="2695575" cy="193675"/>
          </a:xfrm>
          <a:prstGeom prst="bentConnector4">
            <a:avLst>
              <a:gd name="adj1" fmla="val 41319"/>
              <a:gd name="adj2" fmla="val 22295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图片 11" descr="\\RUILONGMAKER\Product\RuilongMaker照片素材\RLSEB550PT.pngRLSEB550PT"/>
          <p:cNvPicPr>
            <a:picLocks noChangeAspect="1"/>
          </p:cNvPicPr>
          <p:nvPr/>
        </p:nvPicPr>
        <p:blipFill>
          <a:blip r:embed="rId6"/>
          <a:srcRect/>
          <a:stretch>
            <a:fillRect/>
          </a:stretch>
        </p:blipFill>
        <p:spPr>
          <a:xfrm>
            <a:off x="283853" y="3878137"/>
            <a:ext cx="934720" cy="1463040"/>
          </a:xfrm>
          <a:prstGeom prst="rect">
            <a:avLst/>
          </a:prstGeom>
        </p:spPr>
      </p:pic>
      <p:cxnSp>
        <p:nvCxnSpPr>
          <p:cNvPr id="13" name="肘形连接符 12"/>
          <p:cNvCxnSpPr>
            <a:endCxn id="12" idx="2"/>
          </p:cNvCxnSpPr>
          <p:nvPr/>
        </p:nvCxnSpPr>
        <p:spPr>
          <a:xfrm rot="10800000" flipV="1">
            <a:off x="751205" y="5200015"/>
            <a:ext cx="3563620" cy="140970"/>
          </a:xfrm>
          <a:prstGeom prst="bentConnector4">
            <a:avLst>
              <a:gd name="adj1" fmla="val 142"/>
              <a:gd name="adj2" fmla="val 714864"/>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16.</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楼道路灯</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编程方法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5845810" y="2233930"/>
            <a:ext cx="5019040" cy="2584450"/>
          </a:xfrm>
          <a:prstGeom prst="rect">
            <a:avLst/>
          </a:prstGeom>
          <a:noFill/>
        </p:spPr>
        <p:txBody>
          <a:bodyPr wrap="square" rtlCol="0">
            <a:spAutoFit/>
          </a:bodyPr>
          <a:p>
            <a:r>
              <a:rPr lang="zh-CN" altLang="en-US"/>
              <a:t>通过</a:t>
            </a:r>
            <a:r>
              <a:rPr lang="en-US" altLang="zh-CN"/>
              <a:t>P1</a:t>
            </a:r>
            <a:r>
              <a:rPr lang="zh-CN" altLang="en-US"/>
              <a:t>端口获取，光线传感器的亮度，传感器特性是光线越暗，输出电压数值越大，在此设置阈值</a:t>
            </a:r>
            <a:r>
              <a:rPr lang="en-US" altLang="zh-CN"/>
              <a:t>1000</a:t>
            </a:r>
            <a:r>
              <a:rPr lang="zh-CN" altLang="en-US"/>
              <a:t>为暗室，当且仅当，满足</a:t>
            </a:r>
            <a:r>
              <a:rPr lang="en-US" altLang="zh-CN"/>
              <a:t>P5</a:t>
            </a:r>
            <a:r>
              <a:rPr lang="zh-CN" altLang="en-US"/>
              <a:t>端口获取热释电传感器检测到有人活动后，设置</a:t>
            </a:r>
            <a:r>
              <a:rPr lang="en-US" altLang="zh-CN"/>
              <a:t>P8</a:t>
            </a:r>
            <a:r>
              <a:rPr lang="zh-CN" altLang="en-US"/>
              <a:t>端口打开闪灯模块，其余时间关闭，可以通过热释电传感器设置延时时间，当然也可以软件增加延时。</a:t>
            </a:r>
            <a:endParaRPr lang="zh-CN" altLang="en-US"/>
          </a:p>
          <a:p>
            <a:endParaRPr lang="zh-CN" altLang="en-US"/>
          </a:p>
          <a:p>
            <a:r>
              <a:rPr lang="zh-CN" altLang="en-US"/>
              <a:t>注意：</a:t>
            </a:r>
            <a:r>
              <a:rPr lang="en-US" altLang="zh-CN"/>
              <a:t>microbit</a:t>
            </a:r>
            <a:r>
              <a:rPr lang="zh-CN" altLang="en-US"/>
              <a:t>自带的光线传感器灵敏度不够高，建议使用套件中附带的光线传感器进行扩展应用。</a:t>
            </a:r>
            <a:endParaRPr lang="zh-CN" altLang="en-US"/>
          </a:p>
        </p:txBody>
      </p:sp>
      <p:pic>
        <p:nvPicPr>
          <p:cNvPr id="2" name="图片 1"/>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2233930"/>
            <a:ext cx="3923665" cy="254254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17.</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调速风扇</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的扩展使用马达风扇模块。</a:t>
              </a:r>
              <a:endParaRPr lang="zh-CN" altLang="en-US"/>
            </a:p>
          </p:txBody>
        </p:sp>
      </p:grpSp>
      <p:grpSp>
        <p:nvGrpSpPr>
          <p:cNvPr id="5" name="组合 4"/>
          <p:cNvGrpSpPr/>
          <p:nvPr/>
        </p:nvGrpSpPr>
        <p:grpSpPr>
          <a:xfrm>
            <a:off x="6258560" y="1049655"/>
            <a:ext cx="4686935" cy="2961640"/>
            <a:chOff x="8361" y="1653"/>
            <a:chExt cx="7381" cy="4664"/>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3197"/>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t>将</a:t>
              </a:r>
              <a:r>
                <a:rPr lang="zh-CN" altLang="en-US">
                  <a:sym typeface="+mn-ea"/>
                </a:rPr>
                <a:t>马达风扇模块</a:t>
              </a:r>
              <a:r>
                <a:rPr lang="zh-CN" altLang="en-US"/>
                <a:t>连接到</a:t>
              </a:r>
              <a:r>
                <a:rPr lang="en-US" altLang="zh-CN"/>
                <a:t>P8</a:t>
              </a:r>
              <a:r>
                <a:rPr lang="zh-CN" altLang="en-US"/>
                <a:t>端口，</a:t>
              </a:r>
              <a:r>
                <a:rPr lang="zh-CN" altLang="en-US">
                  <a:solidFill>
                    <a:schemeClr val="tx1"/>
                  </a:solidFill>
                </a:rPr>
                <a:t>黑对黑，红对红，白对蓝</a:t>
              </a:r>
              <a:r>
                <a:rPr lang="zh-CN" altLang="en-US"/>
                <a:t>；</a:t>
              </a:r>
              <a:endParaRPr lang="zh-CN" altLang="en-US"/>
            </a:p>
            <a:p>
              <a:r>
                <a:rPr lang="en-US" altLang="zh-CN"/>
                <a:t>4.</a:t>
              </a:r>
              <a:r>
                <a:rPr lang="zh-CN" altLang="en-US">
                  <a:sym typeface="+mn-ea"/>
                </a:rPr>
                <a:t>连接电位计跳帽；</a:t>
              </a:r>
              <a:endParaRPr lang="zh-CN" altLang="en-US"/>
            </a:p>
          </p:txBody>
        </p:sp>
      </p:grpSp>
      <p:pic>
        <p:nvPicPr>
          <p:cNvPr id="7" name="图片 6"/>
          <p:cNvPicPr>
            <a:picLocks noChangeAspect="1"/>
          </p:cNvPicPr>
          <p:nvPr/>
        </p:nvPicPr>
        <p:blipFill>
          <a:blip r:embed="rId3">
            <a:clrChange>
              <a:clrFrom>
                <a:srgbClr val="F7F7F7">
                  <a:alpha val="100000"/>
                </a:srgbClr>
              </a:clrFrom>
              <a:clrTo>
                <a:srgbClr val="F7F7F7">
                  <a:alpha val="100000"/>
                  <a:alpha val="0"/>
                </a:srgbClr>
              </a:clrTo>
            </a:clrChange>
          </a:blip>
          <a:stretch>
            <a:fillRect/>
          </a:stretch>
        </p:blipFill>
        <p:spPr>
          <a:xfrm>
            <a:off x="3579495" y="2773045"/>
            <a:ext cx="2178685" cy="3378835"/>
          </a:xfrm>
          <a:prstGeom prst="rect">
            <a:avLst/>
          </a:prstGeom>
        </p:spPr>
      </p:pic>
      <p:pic>
        <p:nvPicPr>
          <p:cNvPr id="8" name="图片 7" descr="\\RUILONGMAKER\Product\RuilongMaker照片素材\RLSEB300MB.pngRLSEB300MB"/>
          <p:cNvPicPr>
            <a:picLocks noChangeAspect="1"/>
          </p:cNvPicPr>
          <p:nvPr/>
        </p:nvPicPr>
        <p:blipFill>
          <a:blip r:embed="rId4"/>
          <a:srcRect/>
          <a:stretch>
            <a:fillRect/>
          </a:stretch>
        </p:blipFill>
        <p:spPr>
          <a:xfrm>
            <a:off x="612783" y="3458402"/>
            <a:ext cx="1800013" cy="1885612"/>
          </a:xfrm>
          <a:prstGeom prst="rect">
            <a:avLst/>
          </a:prstGeom>
        </p:spPr>
      </p:pic>
      <p:cxnSp>
        <p:nvCxnSpPr>
          <p:cNvPr id="10" name="肘形连接符 9"/>
          <p:cNvCxnSpPr>
            <a:endCxn id="8" idx="2"/>
          </p:cNvCxnSpPr>
          <p:nvPr/>
        </p:nvCxnSpPr>
        <p:spPr>
          <a:xfrm rot="10800000" flipV="1">
            <a:off x="1513205" y="5123815"/>
            <a:ext cx="3944620" cy="219075"/>
          </a:xfrm>
          <a:prstGeom prst="bentConnector4">
            <a:avLst>
              <a:gd name="adj1" fmla="val 53557"/>
              <a:gd name="adj2" fmla="val 208696"/>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47722" y="30601"/>
            <a:ext cx="520521" cy="520521"/>
            <a:chOff x="314499" y="2507107"/>
            <a:chExt cx="1127012" cy="1127012"/>
          </a:xfrm>
        </p:grpSpPr>
        <p:sp>
          <p:nvSpPr>
            <p:cNvPr id="44" name="椭圆 43"/>
            <p:cNvSpPr/>
            <p:nvPr/>
          </p:nvSpPr>
          <p:spPr>
            <a:xfrm>
              <a:off x="314499" y="2507107"/>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1">
              <a:biLevel thresh="25000"/>
            </a:blip>
            <a:stretch>
              <a:fillRect/>
            </a:stretch>
          </p:blipFill>
          <p:spPr>
            <a:xfrm>
              <a:off x="552870" y="2741736"/>
              <a:ext cx="642806" cy="657754"/>
            </a:xfrm>
            <a:prstGeom prst="rect">
              <a:avLst/>
            </a:prstGeom>
          </p:spPr>
        </p:pic>
      </p:grpSp>
      <p:grpSp>
        <p:nvGrpSpPr>
          <p:cNvPr id="48" name="组合 47"/>
          <p:cNvGrpSpPr/>
          <p:nvPr/>
        </p:nvGrpSpPr>
        <p:grpSpPr>
          <a:xfrm>
            <a:off x="9425789" y="171760"/>
            <a:ext cx="320322" cy="320318"/>
            <a:chOff x="9848438" y="6428700"/>
            <a:chExt cx="221677" cy="221676"/>
          </a:xfrm>
        </p:grpSpPr>
        <p:sp>
          <p:nvSpPr>
            <p:cNvPr id="49" name="矩形 48"/>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3396" y="30601"/>
            <a:ext cx="5040630" cy="521970"/>
          </a:xfrm>
          <a:prstGeom prst="rect">
            <a:avLst/>
          </a:prstGeom>
          <a:noFill/>
        </p:spPr>
        <p:txBody>
          <a:bodyPr wrap="none" rtlCol="0">
            <a:spAutoFit/>
          </a:bodyPr>
          <a:lstStyle/>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micro:bit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入门套件</a:t>
            </a:r>
            <a:r>
              <a:rPr lang="en-US" altLang="zh-CN" sz="28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控制器介绍</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9669791" y="88266"/>
            <a:ext cx="2214880" cy="41783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rcRect t="19775"/>
          <a:stretch>
            <a:fillRect/>
          </a:stretch>
        </p:blipFill>
        <p:spPr>
          <a:xfrm>
            <a:off x="868680" y="1510665"/>
            <a:ext cx="1847850" cy="1811020"/>
          </a:xfrm>
          <a:prstGeom prst="rect">
            <a:avLst/>
          </a:prstGeom>
        </p:spPr>
      </p:pic>
      <p:pic>
        <p:nvPicPr>
          <p:cNvPr id="13" name="图片 12"/>
          <p:cNvPicPr>
            <a:picLocks noChangeAspect="1"/>
          </p:cNvPicPr>
          <p:nvPr/>
        </p:nvPicPr>
        <p:blipFill>
          <a:blip r:embed="rId3"/>
          <a:srcRect l="5170" t="27023" r="11428"/>
          <a:stretch>
            <a:fillRect/>
          </a:stretch>
        </p:blipFill>
        <p:spPr>
          <a:xfrm>
            <a:off x="3235325" y="1636395"/>
            <a:ext cx="2581275" cy="1821180"/>
          </a:xfrm>
          <a:prstGeom prst="rect">
            <a:avLst/>
          </a:prstGeom>
        </p:spPr>
      </p:pic>
      <p:pic>
        <p:nvPicPr>
          <p:cNvPr id="15" name="图片 14"/>
          <p:cNvPicPr>
            <a:picLocks noChangeAspect="1"/>
          </p:cNvPicPr>
          <p:nvPr/>
        </p:nvPicPr>
        <p:blipFill>
          <a:blip r:embed="rId4"/>
          <a:srcRect r="15390"/>
          <a:stretch>
            <a:fillRect/>
          </a:stretch>
        </p:blipFill>
        <p:spPr>
          <a:xfrm>
            <a:off x="704215" y="4058920"/>
            <a:ext cx="2223770" cy="2209800"/>
          </a:xfrm>
          <a:prstGeom prst="rect">
            <a:avLst/>
          </a:prstGeom>
        </p:spPr>
      </p:pic>
      <p:pic>
        <p:nvPicPr>
          <p:cNvPr id="30" name="图片 29"/>
          <p:cNvPicPr>
            <a:picLocks noChangeAspect="1"/>
          </p:cNvPicPr>
          <p:nvPr/>
        </p:nvPicPr>
        <p:blipFill>
          <a:blip r:embed="rId5"/>
          <a:stretch>
            <a:fillRect/>
          </a:stretch>
        </p:blipFill>
        <p:spPr>
          <a:xfrm>
            <a:off x="6230620" y="1636395"/>
            <a:ext cx="2771140" cy="2028825"/>
          </a:xfrm>
          <a:prstGeom prst="rect">
            <a:avLst/>
          </a:prstGeom>
        </p:spPr>
      </p:pic>
      <p:pic>
        <p:nvPicPr>
          <p:cNvPr id="31" name="图片 30"/>
          <p:cNvPicPr>
            <a:picLocks noChangeAspect="1"/>
          </p:cNvPicPr>
          <p:nvPr/>
        </p:nvPicPr>
        <p:blipFill>
          <a:blip r:embed="rId6"/>
          <a:srcRect t="20587" r="13824"/>
          <a:stretch>
            <a:fillRect/>
          </a:stretch>
        </p:blipFill>
        <p:spPr>
          <a:xfrm>
            <a:off x="3376930" y="4196715"/>
            <a:ext cx="2298065" cy="1934845"/>
          </a:xfrm>
          <a:prstGeom prst="rect">
            <a:avLst/>
          </a:prstGeom>
        </p:spPr>
      </p:pic>
      <p:pic>
        <p:nvPicPr>
          <p:cNvPr id="2" name="图片 1"/>
          <p:cNvPicPr>
            <a:picLocks noChangeAspect="1"/>
          </p:cNvPicPr>
          <p:nvPr/>
        </p:nvPicPr>
        <p:blipFill>
          <a:blip r:embed="rId7"/>
          <a:srcRect l="11739" t="7455" r="4014" b="4733"/>
          <a:stretch>
            <a:fillRect/>
          </a:stretch>
        </p:blipFill>
        <p:spPr>
          <a:xfrm>
            <a:off x="6404610" y="4051935"/>
            <a:ext cx="2479040" cy="2191385"/>
          </a:xfrm>
          <a:prstGeom prst="rect">
            <a:avLst/>
          </a:prstGeom>
        </p:spPr>
      </p:pic>
      <p:pic>
        <p:nvPicPr>
          <p:cNvPr id="5" name="图片 4"/>
          <p:cNvPicPr>
            <a:picLocks noChangeAspect="1"/>
          </p:cNvPicPr>
          <p:nvPr/>
        </p:nvPicPr>
        <p:blipFill>
          <a:blip r:embed="rId8"/>
          <a:stretch>
            <a:fillRect/>
          </a:stretch>
        </p:blipFill>
        <p:spPr>
          <a:xfrm>
            <a:off x="9135110" y="3785870"/>
            <a:ext cx="2809240" cy="2238375"/>
          </a:xfrm>
          <a:prstGeom prst="rect">
            <a:avLst/>
          </a:prstGeom>
        </p:spPr>
      </p:pic>
      <p:pic>
        <p:nvPicPr>
          <p:cNvPr id="6" name="图片 5"/>
          <p:cNvPicPr>
            <a:picLocks noChangeAspect="1"/>
          </p:cNvPicPr>
          <p:nvPr/>
        </p:nvPicPr>
        <p:blipFill>
          <a:blip r:embed="rId9"/>
          <a:stretch>
            <a:fillRect/>
          </a:stretch>
        </p:blipFill>
        <p:spPr>
          <a:xfrm>
            <a:off x="9135110" y="1178560"/>
            <a:ext cx="2675890" cy="2143125"/>
          </a:xfrm>
          <a:prstGeom prst="rect">
            <a:avLst/>
          </a:prstGeom>
        </p:spPr>
      </p:pic>
      <p:sp>
        <p:nvSpPr>
          <p:cNvPr id="7" name="文本框 6"/>
          <p:cNvSpPr txBox="1"/>
          <p:nvPr/>
        </p:nvSpPr>
        <p:spPr>
          <a:xfrm>
            <a:off x="850900" y="1043940"/>
            <a:ext cx="1904365" cy="368300"/>
          </a:xfrm>
          <a:prstGeom prst="rect">
            <a:avLst/>
          </a:prstGeom>
          <a:noFill/>
        </p:spPr>
        <p:txBody>
          <a:bodyPr wrap="square" rtlCol="0">
            <a:spAutoFit/>
          </a:bodyPr>
          <a:p>
            <a:pPr algn="ctr"/>
            <a:r>
              <a:rPr lang="en-US" altLang="zh-CN"/>
              <a:t>LED</a:t>
            </a:r>
            <a:endParaRPr lang="en-US" altLang="zh-CN"/>
          </a:p>
        </p:txBody>
      </p:sp>
      <p:sp>
        <p:nvSpPr>
          <p:cNvPr id="9" name="文本框 8"/>
          <p:cNvSpPr txBox="1"/>
          <p:nvPr/>
        </p:nvSpPr>
        <p:spPr>
          <a:xfrm>
            <a:off x="3573780" y="1178560"/>
            <a:ext cx="1904365" cy="368300"/>
          </a:xfrm>
          <a:prstGeom prst="rect">
            <a:avLst/>
          </a:prstGeom>
          <a:noFill/>
        </p:spPr>
        <p:txBody>
          <a:bodyPr wrap="square" rtlCol="0">
            <a:spAutoFit/>
          </a:bodyPr>
          <a:p>
            <a:pPr algn="ctr"/>
            <a:r>
              <a:rPr lang="zh-CN" altLang="zh-CN"/>
              <a:t>按钮传感器</a:t>
            </a:r>
            <a:endParaRPr lang="zh-CN" altLang="zh-CN"/>
          </a:p>
        </p:txBody>
      </p:sp>
      <p:sp>
        <p:nvSpPr>
          <p:cNvPr id="10" name="文本框 9"/>
          <p:cNvSpPr txBox="1"/>
          <p:nvPr/>
        </p:nvSpPr>
        <p:spPr>
          <a:xfrm>
            <a:off x="6404610" y="1178560"/>
            <a:ext cx="1904365" cy="368300"/>
          </a:xfrm>
          <a:prstGeom prst="rect">
            <a:avLst/>
          </a:prstGeom>
          <a:noFill/>
        </p:spPr>
        <p:txBody>
          <a:bodyPr wrap="square" rtlCol="0">
            <a:spAutoFit/>
          </a:bodyPr>
          <a:p>
            <a:pPr algn="ctr"/>
            <a:r>
              <a:rPr lang="zh-CN" altLang="en-US"/>
              <a:t>温度传感器</a:t>
            </a:r>
            <a:endParaRPr lang="zh-CN" altLang="en-US"/>
          </a:p>
        </p:txBody>
      </p:sp>
      <p:sp>
        <p:nvSpPr>
          <p:cNvPr id="11" name="文本框 10"/>
          <p:cNvSpPr txBox="1"/>
          <p:nvPr/>
        </p:nvSpPr>
        <p:spPr>
          <a:xfrm>
            <a:off x="9318625" y="1142365"/>
            <a:ext cx="1904365" cy="368300"/>
          </a:xfrm>
          <a:prstGeom prst="rect">
            <a:avLst/>
          </a:prstGeom>
          <a:noFill/>
        </p:spPr>
        <p:txBody>
          <a:bodyPr wrap="square" rtlCol="0">
            <a:spAutoFit/>
          </a:bodyPr>
          <a:p>
            <a:pPr algn="ctr"/>
            <a:r>
              <a:rPr lang="zh-CN" altLang="en-US"/>
              <a:t>射频</a:t>
            </a:r>
            <a:endParaRPr lang="zh-CN" altLang="en-US"/>
          </a:p>
        </p:txBody>
      </p:sp>
      <p:sp>
        <p:nvSpPr>
          <p:cNvPr id="12" name="文本框 11"/>
          <p:cNvSpPr txBox="1"/>
          <p:nvPr/>
        </p:nvSpPr>
        <p:spPr>
          <a:xfrm>
            <a:off x="903605" y="3690620"/>
            <a:ext cx="1904365" cy="368300"/>
          </a:xfrm>
          <a:prstGeom prst="rect">
            <a:avLst/>
          </a:prstGeom>
          <a:noFill/>
        </p:spPr>
        <p:txBody>
          <a:bodyPr wrap="square" rtlCol="0">
            <a:spAutoFit/>
          </a:bodyPr>
          <a:p>
            <a:pPr algn="ctr"/>
            <a:r>
              <a:rPr lang="zh-CN" altLang="en-US"/>
              <a:t>光线传感器</a:t>
            </a:r>
            <a:endParaRPr lang="zh-CN" altLang="en-US"/>
          </a:p>
        </p:txBody>
      </p:sp>
      <p:sp>
        <p:nvSpPr>
          <p:cNvPr id="14" name="文本框 13"/>
          <p:cNvSpPr txBox="1"/>
          <p:nvPr/>
        </p:nvSpPr>
        <p:spPr>
          <a:xfrm>
            <a:off x="3573780" y="3690620"/>
            <a:ext cx="1904365" cy="368300"/>
          </a:xfrm>
          <a:prstGeom prst="rect">
            <a:avLst/>
          </a:prstGeom>
          <a:noFill/>
        </p:spPr>
        <p:txBody>
          <a:bodyPr wrap="square" rtlCol="0">
            <a:spAutoFit/>
          </a:bodyPr>
          <a:p>
            <a:pPr algn="ctr"/>
            <a:r>
              <a:rPr lang="zh-CN" altLang="en-US"/>
              <a:t>加速度计</a:t>
            </a:r>
            <a:endParaRPr lang="zh-CN" altLang="en-US"/>
          </a:p>
        </p:txBody>
      </p:sp>
      <p:sp>
        <p:nvSpPr>
          <p:cNvPr id="16" name="文本框 15"/>
          <p:cNvSpPr txBox="1"/>
          <p:nvPr/>
        </p:nvSpPr>
        <p:spPr>
          <a:xfrm>
            <a:off x="6664325" y="3785870"/>
            <a:ext cx="1904365" cy="368300"/>
          </a:xfrm>
          <a:prstGeom prst="rect">
            <a:avLst/>
          </a:prstGeom>
          <a:noFill/>
        </p:spPr>
        <p:txBody>
          <a:bodyPr wrap="square" rtlCol="0">
            <a:spAutoFit/>
          </a:bodyPr>
          <a:p>
            <a:pPr algn="ctr"/>
            <a:r>
              <a:rPr lang="zh-CN" altLang="en-US"/>
              <a:t>电子罗盘</a:t>
            </a:r>
            <a:endParaRPr lang="zh-CN" altLang="en-US"/>
          </a:p>
        </p:txBody>
      </p:sp>
      <p:sp>
        <p:nvSpPr>
          <p:cNvPr id="17" name="文本框 16"/>
          <p:cNvSpPr txBox="1"/>
          <p:nvPr/>
        </p:nvSpPr>
        <p:spPr>
          <a:xfrm>
            <a:off x="9318625" y="3828415"/>
            <a:ext cx="1904365" cy="368300"/>
          </a:xfrm>
          <a:prstGeom prst="rect">
            <a:avLst/>
          </a:prstGeom>
          <a:noFill/>
        </p:spPr>
        <p:txBody>
          <a:bodyPr wrap="square" rtlCol="0">
            <a:spAutoFit/>
          </a:bodyPr>
          <a:p>
            <a:pPr algn="ctr"/>
            <a:r>
              <a:rPr lang="zh-CN" altLang="en-US"/>
              <a:t>蓝牙</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17.</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调速风扇</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编程方法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1130935" y="4600575"/>
            <a:ext cx="8933180" cy="645160"/>
          </a:xfrm>
          <a:prstGeom prst="rect">
            <a:avLst/>
          </a:prstGeom>
          <a:noFill/>
        </p:spPr>
        <p:txBody>
          <a:bodyPr wrap="square" rtlCol="0">
            <a:spAutoFit/>
          </a:bodyPr>
          <a:p>
            <a:r>
              <a:rPr lang="zh-CN" altLang="en-US"/>
              <a:t>通过获取</a:t>
            </a:r>
            <a:r>
              <a:rPr lang="en-US" altLang="zh-CN"/>
              <a:t>P10</a:t>
            </a:r>
            <a:r>
              <a:rPr lang="zh-CN" altLang="en-US"/>
              <a:t>端口的板载电位计，其值范围是</a:t>
            </a:r>
            <a:r>
              <a:rPr lang="en-US" altLang="zh-CN"/>
              <a:t>0-1023</a:t>
            </a:r>
            <a:r>
              <a:rPr lang="zh-CN" altLang="en-US"/>
              <a:t>，然后对</a:t>
            </a:r>
            <a:r>
              <a:rPr lang="en-US" altLang="zh-CN"/>
              <a:t>P8</a:t>
            </a:r>
            <a:r>
              <a:rPr lang="zh-CN" altLang="en-US"/>
              <a:t>模拟输出控制风扇，使之实现换挡调速的功能；</a:t>
            </a:r>
            <a:endParaRPr lang="zh-CN" altLang="en-US"/>
          </a:p>
        </p:txBody>
      </p:sp>
      <p:pic>
        <p:nvPicPr>
          <p:cNvPr id="3" name="图片 2"/>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2257425"/>
            <a:ext cx="6828790" cy="171450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17.</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调速风扇</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编程拓展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8467090" y="2275840"/>
            <a:ext cx="2543810" cy="2306955"/>
          </a:xfrm>
          <a:prstGeom prst="rect">
            <a:avLst/>
          </a:prstGeom>
          <a:noFill/>
        </p:spPr>
        <p:txBody>
          <a:bodyPr wrap="square" rtlCol="0">
            <a:spAutoFit/>
          </a:bodyPr>
          <a:p>
            <a:r>
              <a:rPr lang="zh-CN" altLang="en-US"/>
              <a:t>通过两个</a:t>
            </a:r>
            <a:r>
              <a:rPr lang="en-US" altLang="zh-CN"/>
              <a:t>AB</a:t>
            </a:r>
            <a:r>
              <a:rPr lang="zh-CN" altLang="en-US"/>
              <a:t>两个按钮设置档位，当</a:t>
            </a:r>
            <a:r>
              <a:rPr lang="en-US" altLang="zh-CN"/>
              <a:t>A</a:t>
            </a:r>
            <a:r>
              <a:rPr lang="zh-CN" altLang="en-US"/>
              <a:t>按钮按下，</a:t>
            </a:r>
            <a:r>
              <a:rPr lang="en-US" altLang="zh-CN"/>
              <a:t>item</a:t>
            </a:r>
            <a:r>
              <a:rPr lang="zh-CN" altLang="en-US"/>
              <a:t>变量自加</a:t>
            </a:r>
            <a:r>
              <a:rPr lang="en-US" altLang="zh-CN"/>
              <a:t>,1</a:t>
            </a:r>
            <a:r>
              <a:rPr lang="zh-CN" altLang="en-US"/>
              <a:t>，当</a:t>
            </a:r>
            <a:r>
              <a:rPr lang="en-US" altLang="zh-CN"/>
              <a:t>B</a:t>
            </a:r>
            <a:r>
              <a:rPr lang="zh-CN" altLang="en-US"/>
              <a:t>按钮按下，</a:t>
            </a:r>
            <a:r>
              <a:rPr lang="en-US" altLang="zh-CN"/>
              <a:t>item</a:t>
            </a:r>
            <a:r>
              <a:rPr lang="zh-CN" altLang="en-US"/>
              <a:t>变量自减</a:t>
            </a:r>
            <a:r>
              <a:rPr lang="en-US" altLang="zh-CN"/>
              <a:t>-1</a:t>
            </a:r>
            <a:r>
              <a:rPr lang="zh-CN" altLang="en-US"/>
              <a:t>，当到达极限时，做一个限制，最后将档位乘以一个系数来调控马达风扇的速度；</a:t>
            </a:r>
            <a:endParaRPr lang="zh-CN" altLang="en-US"/>
          </a:p>
        </p:txBody>
      </p:sp>
      <p:pic>
        <p:nvPicPr>
          <p:cNvPr id="2" name="图片 1"/>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857375"/>
            <a:ext cx="7009765" cy="41255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18.</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穿衣指南</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的扩展使用舵机以及板载温度传感器。</a:t>
              </a:r>
              <a:endParaRPr lang="zh-CN" altLang="en-US"/>
            </a:p>
          </p:txBody>
        </p:sp>
      </p:grpSp>
      <p:grpSp>
        <p:nvGrpSpPr>
          <p:cNvPr id="5" name="组合 4"/>
          <p:cNvGrpSpPr/>
          <p:nvPr/>
        </p:nvGrpSpPr>
        <p:grpSpPr>
          <a:xfrm>
            <a:off x="6258560" y="1049655"/>
            <a:ext cx="4686935" cy="3515995"/>
            <a:chOff x="8361" y="1653"/>
            <a:chExt cx="7381" cy="5537"/>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4070"/>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t>将舵机连接</a:t>
              </a:r>
              <a:r>
                <a:rPr lang="en-US" altLang="zh-CN"/>
                <a:t>P8</a:t>
              </a:r>
              <a:r>
                <a:rPr lang="zh-CN" altLang="en-US"/>
                <a:t>端口，棕</a:t>
              </a:r>
              <a:r>
                <a:rPr lang="zh-CN" altLang="en-US">
                  <a:solidFill>
                    <a:schemeClr val="tx1"/>
                  </a:solidFill>
                </a:rPr>
                <a:t>对黑，红对红，橙对蓝，</a:t>
              </a:r>
              <a:r>
                <a:rPr lang="zh-CN" altLang="en-US">
                  <a:sym typeface="+mn-ea"/>
                </a:rPr>
                <a:t>同时需要外接</a:t>
              </a:r>
              <a:r>
                <a:rPr lang="en-US" altLang="zh-CN">
                  <a:sym typeface="+mn-ea"/>
                </a:rPr>
                <a:t>DC4.5-12V</a:t>
              </a:r>
              <a:r>
                <a:rPr lang="zh-CN" altLang="en-US">
                  <a:sym typeface="+mn-ea"/>
                </a:rPr>
                <a:t>电源，套件中使用电池盒供电（注意电池选用优质电池，避免因为供电不足导致工作异常）</a:t>
              </a:r>
              <a:r>
                <a:rPr lang="zh-CN" altLang="en-US"/>
                <a:t>；</a:t>
              </a:r>
              <a:endParaRPr lang="zh-CN" altLang="en-US"/>
            </a:p>
            <a:p>
              <a:endParaRPr lang="zh-CN" altLang="en-US"/>
            </a:p>
          </p:txBody>
        </p:sp>
      </p:grpSp>
      <p:pic>
        <p:nvPicPr>
          <p:cNvPr id="7" name="图片 6"/>
          <p:cNvPicPr>
            <a:picLocks noChangeAspect="1"/>
          </p:cNvPicPr>
          <p:nvPr/>
        </p:nvPicPr>
        <p:blipFill>
          <a:blip r:embed="rId3">
            <a:clrChange>
              <a:clrFrom>
                <a:srgbClr val="F7F7F7">
                  <a:alpha val="100000"/>
                </a:srgbClr>
              </a:clrFrom>
              <a:clrTo>
                <a:srgbClr val="F7F7F7">
                  <a:alpha val="100000"/>
                  <a:alpha val="0"/>
                </a:srgbClr>
              </a:clrTo>
            </a:clrChange>
          </a:blip>
          <a:stretch>
            <a:fillRect/>
          </a:stretch>
        </p:blipFill>
        <p:spPr>
          <a:xfrm>
            <a:off x="3579495" y="2773045"/>
            <a:ext cx="2178685" cy="3378835"/>
          </a:xfrm>
          <a:prstGeom prst="rect">
            <a:avLst/>
          </a:prstGeom>
        </p:spPr>
      </p:pic>
      <p:pic>
        <p:nvPicPr>
          <p:cNvPr id="129025" name="图片 1" descr="IMG_1734.jpg0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04520" y="3489325"/>
            <a:ext cx="2406650" cy="2406650"/>
          </a:xfrm>
          <a:prstGeom prst="rect">
            <a:avLst/>
          </a:prstGeom>
          <a:noFill/>
          <a:ln w="9525">
            <a:noFill/>
          </a:ln>
        </p:spPr>
      </p:pic>
      <p:sp>
        <p:nvSpPr>
          <p:cNvPr id="12" name="圆角矩形标注 11"/>
          <p:cNvSpPr/>
          <p:nvPr/>
        </p:nvSpPr>
        <p:spPr>
          <a:xfrm>
            <a:off x="2694305" y="5685155"/>
            <a:ext cx="804545" cy="466725"/>
          </a:xfrm>
          <a:prstGeom prst="wedgeRoundRectCallout">
            <a:avLst>
              <a:gd name="adj1" fmla="val 123401"/>
              <a:gd name="adj2" fmla="val 42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外接</a:t>
            </a:r>
            <a:r>
              <a:rPr lang="en-US" altLang="zh-CN" sz="1000"/>
              <a:t>DC4.5-12V</a:t>
            </a:r>
            <a:r>
              <a:rPr lang="zh-CN" altLang="en-US" sz="1000"/>
              <a:t>电源</a:t>
            </a:r>
            <a:endParaRPr lang="zh-CN" altLang="en-US" sz="1000"/>
          </a:p>
        </p:txBody>
      </p:sp>
      <p:pic>
        <p:nvPicPr>
          <p:cNvPr id="83" name="图片 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9415" y="4420870"/>
            <a:ext cx="3227070" cy="1624330"/>
          </a:xfrm>
          <a:prstGeom prst="rect">
            <a:avLst/>
          </a:prstGeom>
        </p:spPr>
      </p:pic>
      <p:cxnSp>
        <p:nvCxnSpPr>
          <p:cNvPr id="10" name="肘形连接符 9"/>
          <p:cNvCxnSpPr/>
          <p:nvPr/>
        </p:nvCxnSpPr>
        <p:spPr>
          <a:xfrm rot="10800000">
            <a:off x="2694305" y="4171315"/>
            <a:ext cx="2763520" cy="951865"/>
          </a:xfrm>
          <a:prstGeom prst="bentConnector3">
            <a:avLst>
              <a:gd name="adj1" fmla="val 49977"/>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18.</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穿衣指南</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编程方法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7919085" y="2677160"/>
            <a:ext cx="2543810" cy="1753235"/>
          </a:xfrm>
          <a:prstGeom prst="rect">
            <a:avLst/>
          </a:prstGeom>
          <a:noFill/>
        </p:spPr>
        <p:txBody>
          <a:bodyPr wrap="square" rtlCol="0">
            <a:spAutoFit/>
          </a:bodyPr>
          <a:p>
            <a:r>
              <a:rPr lang="zh-CN" altLang="en-US"/>
              <a:t>通过获取温度数据，然后通过</a:t>
            </a:r>
            <a:r>
              <a:rPr lang="en-US" altLang="zh-CN"/>
              <a:t>LED</a:t>
            </a:r>
            <a:r>
              <a:rPr lang="zh-CN" altLang="en-US"/>
              <a:t>点阵显示出来，同时对舵机控制输出指令，通过一个映射命令，将</a:t>
            </a:r>
            <a:r>
              <a:rPr lang="en-US" altLang="zh-CN"/>
              <a:t>0-50℃</a:t>
            </a:r>
            <a:r>
              <a:rPr lang="zh-CN" altLang="en-US"/>
              <a:t>温度转换成舵机</a:t>
            </a:r>
            <a:r>
              <a:rPr lang="en-US" altLang="zh-CN"/>
              <a:t>0-160</a:t>
            </a:r>
            <a:r>
              <a:rPr lang="zh-CN" altLang="en-US"/>
              <a:t>°转角；</a:t>
            </a:r>
            <a:endParaRPr lang="zh-CN" altLang="en-US"/>
          </a:p>
        </p:txBody>
      </p:sp>
      <p:pic>
        <p:nvPicPr>
          <p:cNvPr id="5" name="图片 4"/>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2030730"/>
            <a:ext cx="5933440" cy="322834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19.</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植物心情</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的扩展使用土壤湿度传感器。</a:t>
              </a:r>
              <a:endParaRPr lang="zh-CN" altLang="en-US"/>
            </a:p>
          </p:txBody>
        </p:sp>
      </p:grpSp>
      <p:grpSp>
        <p:nvGrpSpPr>
          <p:cNvPr id="5" name="组合 4"/>
          <p:cNvGrpSpPr/>
          <p:nvPr/>
        </p:nvGrpSpPr>
        <p:grpSpPr>
          <a:xfrm>
            <a:off x="6258560" y="1049655"/>
            <a:ext cx="4686935" cy="2961640"/>
            <a:chOff x="8361" y="1653"/>
            <a:chExt cx="7381" cy="4664"/>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3197"/>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t>将土壤湿度连接</a:t>
              </a:r>
              <a:r>
                <a:rPr lang="en-US" altLang="zh-CN"/>
                <a:t>P1</a:t>
              </a:r>
              <a:r>
                <a:rPr lang="zh-CN" altLang="en-US"/>
                <a:t>端口，黑</a:t>
              </a:r>
              <a:r>
                <a:rPr lang="zh-CN" altLang="en-US">
                  <a:solidFill>
                    <a:schemeClr val="tx1"/>
                  </a:solidFill>
                </a:rPr>
                <a:t>对黑，红对红，白对黄</a:t>
              </a:r>
              <a:r>
                <a:rPr lang="zh-CN" altLang="en-US"/>
                <a:t>；</a:t>
              </a:r>
              <a:endParaRPr lang="zh-CN" altLang="en-US"/>
            </a:p>
            <a:p>
              <a:endParaRPr lang="zh-CN" altLang="en-US"/>
            </a:p>
          </p:txBody>
        </p:sp>
      </p:grpSp>
      <p:pic>
        <p:nvPicPr>
          <p:cNvPr id="7" name="图片 6"/>
          <p:cNvPicPr>
            <a:picLocks noChangeAspect="1"/>
          </p:cNvPicPr>
          <p:nvPr/>
        </p:nvPicPr>
        <p:blipFill>
          <a:blip r:embed="rId3">
            <a:clrChange>
              <a:clrFrom>
                <a:srgbClr val="F7F7F7">
                  <a:alpha val="100000"/>
                </a:srgbClr>
              </a:clrFrom>
              <a:clrTo>
                <a:srgbClr val="F7F7F7">
                  <a:alpha val="100000"/>
                  <a:alpha val="0"/>
                </a:srgbClr>
              </a:clrTo>
            </a:clrChange>
          </a:blip>
          <a:stretch>
            <a:fillRect/>
          </a:stretch>
        </p:blipFill>
        <p:spPr>
          <a:xfrm>
            <a:off x="3579495" y="2773045"/>
            <a:ext cx="2178685" cy="3378835"/>
          </a:xfrm>
          <a:prstGeom prst="rect">
            <a:avLst/>
          </a:prstGeom>
        </p:spPr>
      </p:pic>
      <p:cxnSp>
        <p:nvCxnSpPr>
          <p:cNvPr id="10" name="肘形连接符 9"/>
          <p:cNvCxnSpPr>
            <a:endCxn id="8" idx="2"/>
          </p:cNvCxnSpPr>
          <p:nvPr/>
        </p:nvCxnSpPr>
        <p:spPr>
          <a:xfrm rot="10800000" flipV="1">
            <a:off x="1957070" y="5180965"/>
            <a:ext cx="1871345" cy="199390"/>
          </a:xfrm>
          <a:prstGeom prst="bentConnector4">
            <a:avLst>
              <a:gd name="adj1" fmla="val 37496"/>
              <a:gd name="adj2" fmla="val 400955"/>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 name="图片 7" descr="RLSEB100SH"/>
          <p:cNvPicPr>
            <a:picLocks noChangeAspect="1"/>
          </p:cNvPicPr>
          <p:nvPr/>
        </p:nvPicPr>
        <p:blipFill>
          <a:blip r:embed="rId4"/>
          <a:stretch>
            <a:fillRect/>
          </a:stretch>
        </p:blipFill>
        <p:spPr>
          <a:xfrm>
            <a:off x="1489710" y="3010535"/>
            <a:ext cx="936007" cy="2369631"/>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19.</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植物心情</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编程拓展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5718810" y="2365375"/>
            <a:ext cx="5054600" cy="2030095"/>
          </a:xfrm>
          <a:prstGeom prst="rect">
            <a:avLst/>
          </a:prstGeom>
          <a:noFill/>
        </p:spPr>
        <p:txBody>
          <a:bodyPr wrap="square" rtlCol="0">
            <a:spAutoFit/>
          </a:bodyPr>
          <a:p>
            <a:r>
              <a:rPr lang="zh-CN" altLang="en-US"/>
              <a:t>通过获取土壤湿度的数字当量，对</a:t>
            </a:r>
            <a:r>
              <a:rPr lang="en-US" altLang="zh-CN"/>
              <a:t>“</a:t>
            </a:r>
            <a:r>
              <a:rPr lang="zh-CN" altLang="en-US"/>
              <a:t>植物心情</a:t>
            </a:r>
            <a:r>
              <a:rPr lang="en-US" altLang="zh-CN"/>
              <a:t>”</a:t>
            </a:r>
            <a:r>
              <a:rPr lang="zh-CN" altLang="en-US"/>
              <a:t>分为</a:t>
            </a:r>
            <a:r>
              <a:rPr lang="en-US" altLang="zh-CN"/>
              <a:t>3</a:t>
            </a:r>
            <a:r>
              <a:rPr lang="zh-CN" altLang="en-US"/>
              <a:t>个阶段然，当湿度小于</a:t>
            </a:r>
            <a:r>
              <a:rPr lang="en-US" altLang="zh-CN"/>
              <a:t>100</a:t>
            </a:r>
            <a:r>
              <a:rPr lang="zh-CN" altLang="en-US"/>
              <a:t>时，认定干渴状态，发出警报，并出现不开心的表情符号；当土壤湿度处于</a:t>
            </a:r>
            <a:r>
              <a:rPr lang="en-US" altLang="zh-CN"/>
              <a:t>100-400</a:t>
            </a:r>
            <a:r>
              <a:rPr lang="zh-CN" altLang="en-US"/>
              <a:t>之间时，认定适宜状态，重复执行心跳图样以及表达微笑表情；当湿度大于</a:t>
            </a:r>
            <a:r>
              <a:rPr lang="en-US" altLang="zh-CN"/>
              <a:t>400</a:t>
            </a:r>
            <a:r>
              <a:rPr lang="zh-CN" altLang="en-US"/>
              <a:t>时认定水分过量，</a:t>
            </a:r>
            <a:r>
              <a:rPr lang="zh-CN" altLang="en-US">
                <a:sym typeface="+mn-ea"/>
              </a:rPr>
              <a:t>发出警报，并出现不开心的表情符号。</a:t>
            </a:r>
            <a:endParaRPr lang="zh-CN" altLang="en-US"/>
          </a:p>
        </p:txBody>
      </p:sp>
      <p:pic>
        <p:nvPicPr>
          <p:cNvPr id="3" name="图片 2"/>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855470"/>
            <a:ext cx="3498215" cy="47218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20.</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声东击西</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的扩展使用模拟</a:t>
              </a:r>
              <a:r>
                <a:rPr lang="en-US" altLang="zh-CN"/>
                <a:t>5</a:t>
              </a:r>
              <a:r>
                <a:rPr lang="zh-CN" altLang="en-US"/>
                <a:t>按键传感器。</a:t>
              </a:r>
              <a:endParaRPr lang="zh-CN" altLang="en-US"/>
            </a:p>
          </p:txBody>
        </p:sp>
      </p:grpSp>
      <p:grpSp>
        <p:nvGrpSpPr>
          <p:cNvPr id="5" name="组合 4"/>
          <p:cNvGrpSpPr/>
          <p:nvPr/>
        </p:nvGrpSpPr>
        <p:grpSpPr>
          <a:xfrm>
            <a:off x="6258560" y="1049655"/>
            <a:ext cx="4686935" cy="3792855"/>
            <a:chOff x="8361" y="1653"/>
            <a:chExt cx="7381" cy="5973"/>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4506"/>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t>将</a:t>
              </a:r>
              <a:r>
                <a:rPr lang="en-US" altLang="zh-CN">
                  <a:sym typeface="+mn-ea"/>
                </a:rPr>
                <a:t>5</a:t>
              </a:r>
              <a:r>
                <a:rPr lang="zh-CN" altLang="en-US">
                  <a:sym typeface="+mn-ea"/>
                </a:rPr>
                <a:t>按键传感器</a:t>
              </a:r>
              <a:r>
                <a:rPr lang="zh-CN" altLang="en-US"/>
                <a:t>连接</a:t>
              </a:r>
              <a:r>
                <a:rPr lang="en-US" altLang="zh-CN"/>
                <a:t>P1</a:t>
              </a:r>
              <a:r>
                <a:rPr lang="zh-CN" altLang="en-US"/>
                <a:t>端口，黑</a:t>
              </a:r>
              <a:r>
                <a:rPr lang="zh-CN" altLang="en-US">
                  <a:solidFill>
                    <a:schemeClr val="tx1"/>
                  </a:solidFill>
                </a:rPr>
                <a:t>对黑，红对红，白对黄</a:t>
              </a:r>
              <a:r>
                <a:rPr lang="zh-CN" altLang="en-US"/>
                <a:t>；</a:t>
              </a:r>
              <a:endParaRPr lang="zh-CN" altLang="en-US">
                <a:sym typeface="+mn-ea"/>
              </a:endParaRPr>
            </a:p>
            <a:p>
              <a:endParaRPr lang="zh-CN" altLang="en-US">
                <a:sym typeface="+mn-ea"/>
              </a:endParaRPr>
            </a:p>
            <a:p>
              <a:endParaRPr lang="zh-CN" altLang="en-US">
                <a:sym typeface="+mn-ea"/>
              </a:endParaRPr>
            </a:p>
            <a:p>
              <a:endParaRPr lang="en-US" altLang="zh-CN">
                <a:sym typeface="+mn-ea"/>
              </a:endParaRPr>
            </a:p>
            <a:p>
              <a:endParaRPr lang="zh-CN" altLang="en-US"/>
            </a:p>
          </p:txBody>
        </p:sp>
      </p:grpSp>
      <p:pic>
        <p:nvPicPr>
          <p:cNvPr id="7" name="图片 6"/>
          <p:cNvPicPr>
            <a:picLocks noChangeAspect="1"/>
          </p:cNvPicPr>
          <p:nvPr/>
        </p:nvPicPr>
        <p:blipFill>
          <a:blip r:embed="rId3">
            <a:clrChange>
              <a:clrFrom>
                <a:srgbClr val="F7F7F7">
                  <a:alpha val="100000"/>
                </a:srgbClr>
              </a:clrFrom>
              <a:clrTo>
                <a:srgbClr val="F7F7F7">
                  <a:alpha val="100000"/>
                  <a:alpha val="0"/>
                </a:srgbClr>
              </a:clrTo>
            </a:clrChange>
          </a:blip>
          <a:stretch>
            <a:fillRect/>
          </a:stretch>
        </p:blipFill>
        <p:spPr>
          <a:xfrm>
            <a:off x="3802380" y="2987040"/>
            <a:ext cx="2178685" cy="3378835"/>
          </a:xfrm>
          <a:prstGeom prst="rect">
            <a:avLst/>
          </a:prstGeom>
        </p:spPr>
      </p:pic>
      <p:cxnSp>
        <p:nvCxnSpPr>
          <p:cNvPr id="10" name="肘形连接符 9"/>
          <p:cNvCxnSpPr>
            <a:endCxn id="9" idx="2"/>
          </p:cNvCxnSpPr>
          <p:nvPr/>
        </p:nvCxnSpPr>
        <p:spPr>
          <a:xfrm rot="10800000" flipV="1">
            <a:off x="2194560" y="5398770"/>
            <a:ext cx="1908810" cy="101600"/>
          </a:xfrm>
          <a:prstGeom prst="bentConnector4">
            <a:avLst>
              <a:gd name="adj1" fmla="val 30206"/>
              <a:gd name="adj2" fmla="val 334375"/>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descr="\\RUILONGMAKER\Product\RuilongMaker照片素材\RLSEB665AS.pngRLSEB665AS"/>
          <p:cNvPicPr>
            <a:picLocks noChangeAspect="1"/>
          </p:cNvPicPr>
          <p:nvPr/>
        </p:nvPicPr>
        <p:blipFill>
          <a:blip r:embed="rId4"/>
          <a:srcRect/>
          <a:stretch>
            <a:fillRect/>
          </a:stretch>
        </p:blipFill>
        <p:spPr>
          <a:xfrm>
            <a:off x="1438275" y="3984548"/>
            <a:ext cx="1512011" cy="151574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20.</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声东击西</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编程方法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5123815" y="1801495"/>
            <a:ext cx="6322695" cy="645160"/>
          </a:xfrm>
          <a:prstGeom prst="rect">
            <a:avLst/>
          </a:prstGeom>
          <a:noFill/>
        </p:spPr>
        <p:txBody>
          <a:bodyPr wrap="square" rtlCol="0">
            <a:spAutoFit/>
          </a:bodyPr>
          <a:p>
            <a:r>
              <a:rPr lang="zh-CN" altLang="en-US"/>
              <a:t>通过模拟传感器打印模拟</a:t>
            </a:r>
            <a:r>
              <a:rPr lang="en-US" altLang="zh-CN"/>
              <a:t>5</a:t>
            </a:r>
            <a:r>
              <a:rPr lang="zh-CN" altLang="en-US"/>
              <a:t>按键的数值，可以确定</a:t>
            </a:r>
            <a:r>
              <a:rPr lang="en-US" altLang="zh-CN"/>
              <a:t>5</a:t>
            </a:r>
            <a:r>
              <a:rPr lang="zh-CN" altLang="en-US"/>
              <a:t>按键的电压信号数值关系如下表个（数值会随个体有差异）；</a:t>
            </a:r>
            <a:endParaRPr lang="zh-CN" altLang="en-US"/>
          </a:p>
        </p:txBody>
      </p:sp>
      <p:pic>
        <p:nvPicPr>
          <p:cNvPr id="2" name="图片 1"/>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801495"/>
            <a:ext cx="2676525" cy="4760595"/>
          </a:xfrm>
          <a:prstGeom prst="rect">
            <a:avLst/>
          </a:prstGeom>
        </p:spPr>
      </p:pic>
      <p:graphicFrame>
        <p:nvGraphicFramePr>
          <p:cNvPr id="3" name="表格 2"/>
          <p:cNvGraphicFramePr/>
          <p:nvPr/>
        </p:nvGraphicFramePr>
        <p:xfrm>
          <a:off x="5205095" y="2788285"/>
          <a:ext cx="6240780" cy="762000"/>
        </p:xfrm>
        <a:graphic>
          <a:graphicData uri="http://schemas.openxmlformats.org/drawingml/2006/table">
            <a:tbl>
              <a:tblPr firstRow="1" bandRow="1">
                <a:tableStyleId>{5C22544A-7EE6-4342-B048-85BDC9FD1C3A}</a:tableStyleId>
              </a:tblPr>
              <a:tblGrid>
                <a:gridCol w="891540"/>
                <a:gridCol w="891540"/>
                <a:gridCol w="891540"/>
                <a:gridCol w="891540"/>
                <a:gridCol w="891540"/>
                <a:gridCol w="891540"/>
                <a:gridCol w="891540"/>
              </a:tblGrid>
              <a:tr h="381000">
                <a:tc>
                  <a:txBody>
                    <a:bodyPr/>
                    <a:p>
                      <a:pPr algn="ctr">
                        <a:buNone/>
                      </a:pPr>
                      <a:r>
                        <a:rPr lang="zh-CN" altLang="en-US"/>
                        <a:t>按键</a:t>
                      </a:r>
                      <a:endParaRPr lang="zh-CN" altLang="en-US"/>
                    </a:p>
                  </a:txBody>
                  <a:tcPr/>
                </a:tc>
                <a:tc>
                  <a:txBody>
                    <a:bodyPr/>
                    <a:p>
                      <a:pPr algn="ctr">
                        <a:buNone/>
                      </a:pPr>
                      <a:r>
                        <a:rPr lang="zh-CN" altLang="en-US"/>
                        <a:t>默认</a:t>
                      </a:r>
                      <a:endParaRPr lang="zh-CN" altLang="en-US"/>
                    </a:p>
                  </a:txBody>
                  <a:tcPr/>
                </a:tc>
                <a:tc>
                  <a:txBody>
                    <a:bodyPr/>
                    <a:p>
                      <a:pPr algn="ctr">
                        <a:buNone/>
                      </a:pPr>
                      <a:r>
                        <a:rPr lang="zh-CN" altLang="en-US"/>
                        <a:t>黄</a:t>
                      </a:r>
                      <a:endParaRPr lang="zh-CN" altLang="en-US"/>
                    </a:p>
                  </a:txBody>
                  <a:tcPr/>
                </a:tc>
                <a:tc>
                  <a:txBody>
                    <a:bodyPr/>
                    <a:p>
                      <a:pPr algn="ctr">
                        <a:buNone/>
                      </a:pPr>
                      <a:r>
                        <a:rPr lang="zh-CN" altLang="en-US"/>
                        <a:t>蓝</a:t>
                      </a:r>
                      <a:endParaRPr lang="zh-CN" altLang="en-US"/>
                    </a:p>
                  </a:txBody>
                  <a:tcPr/>
                </a:tc>
                <a:tc>
                  <a:txBody>
                    <a:bodyPr/>
                    <a:p>
                      <a:pPr algn="ctr">
                        <a:buNone/>
                      </a:pPr>
                      <a:r>
                        <a:rPr lang="zh-CN" altLang="en-US"/>
                        <a:t>白</a:t>
                      </a:r>
                      <a:endParaRPr lang="zh-CN" altLang="en-US"/>
                    </a:p>
                  </a:txBody>
                  <a:tcPr/>
                </a:tc>
                <a:tc>
                  <a:txBody>
                    <a:bodyPr/>
                    <a:p>
                      <a:pPr algn="ctr">
                        <a:buNone/>
                      </a:pPr>
                      <a:r>
                        <a:rPr lang="zh-CN" altLang="en-US"/>
                        <a:t>黑</a:t>
                      </a:r>
                      <a:endParaRPr lang="zh-CN" altLang="en-US"/>
                    </a:p>
                  </a:txBody>
                  <a:tcPr/>
                </a:tc>
                <a:tc>
                  <a:txBody>
                    <a:bodyPr/>
                    <a:p>
                      <a:pPr algn="ctr">
                        <a:buNone/>
                      </a:pPr>
                      <a:r>
                        <a:rPr lang="zh-CN" altLang="en-US"/>
                        <a:t>红</a:t>
                      </a:r>
                      <a:endParaRPr lang="zh-CN" altLang="en-US"/>
                    </a:p>
                  </a:txBody>
                  <a:tcPr/>
                </a:tc>
              </a:tr>
              <a:tr h="381000">
                <a:tc>
                  <a:txBody>
                    <a:bodyPr/>
                    <a:p>
                      <a:pPr algn="ctr">
                        <a:buNone/>
                      </a:pPr>
                      <a:r>
                        <a:rPr lang="zh-CN" altLang="en-US"/>
                        <a:t>模拟值</a:t>
                      </a:r>
                      <a:endParaRPr lang="zh-CN" altLang="en-US"/>
                    </a:p>
                  </a:txBody>
                  <a:tcPr/>
                </a:tc>
                <a:tc>
                  <a:txBody>
                    <a:bodyPr/>
                    <a:p>
                      <a:pPr algn="ctr">
                        <a:buNone/>
                      </a:pPr>
                      <a:r>
                        <a:rPr lang="en-US" altLang="zh-CN"/>
                        <a:t>1021</a:t>
                      </a:r>
                      <a:endParaRPr lang="en-US" altLang="zh-CN"/>
                    </a:p>
                  </a:txBody>
                  <a:tcPr/>
                </a:tc>
                <a:tc>
                  <a:txBody>
                    <a:bodyPr/>
                    <a:p>
                      <a:pPr algn="ctr">
                        <a:buNone/>
                      </a:pPr>
                      <a:r>
                        <a:rPr lang="en-US" altLang="zh-CN"/>
                        <a:t>3</a:t>
                      </a:r>
                      <a:endParaRPr lang="en-US" altLang="zh-CN"/>
                    </a:p>
                  </a:txBody>
                  <a:tcPr/>
                </a:tc>
                <a:tc>
                  <a:txBody>
                    <a:bodyPr/>
                    <a:p>
                      <a:pPr algn="ctr">
                        <a:buNone/>
                      </a:pPr>
                      <a:r>
                        <a:rPr lang="en-US" altLang="zh-CN"/>
                        <a:t>151</a:t>
                      </a:r>
                      <a:endParaRPr lang="en-US" altLang="zh-CN"/>
                    </a:p>
                  </a:txBody>
                  <a:tcPr/>
                </a:tc>
                <a:tc>
                  <a:txBody>
                    <a:bodyPr/>
                    <a:p>
                      <a:pPr algn="ctr">
                        <a:buNone/>
                      </a:pPr>
                      <a:r>
                        <a:rPr lang="en-US" altLang="zh-CN"/>
                        <a:t>299</a:t>
                      </a:r>
                      <a:endParaRPr lang="en-US" altLang="zh-CN"/>
                    </a:p>
                  </a:txBody>
                  <a:tcPr/>
                </a:tc>
                <a:tc>
                  <a:txBody>
                    <a:bodyPr/>
                    <a:p>
                      <a:pPr algn="ctr">
                        <a:buNone/>
                      </a:pPr>
                      <a:r>
                        <a:rPr lang="en-US" altLang="zh-CN"/>
                        <a:t>491</a:t>
                      </a:r>
                      <a:endParaRPr lang="en-US" altLang="zh-CN"/>
                    </a:p>
                  </a:txBody>
                  <a:tcPr/>
                </a:tc>
                <a:tc>
                  <a:txBody>
                    <a:bodyPr/>
                    <a:p>
                      <a:pPr algn="ctr">
                        <a:buNone/>
                      </a:pPr>
                      <a:r>
                        <a:rPr lang="en-US" altLang="zh-CN"/>
                        <a:t>739</a:t>
                      </a:r>
                      <a:endParaRPr lang="en-US" altLang="zh-CN"/>
                    </a:p>
                  </a:txBody>
                  <a:tcPr/>
                </a:tc>
              </a:tr>
            </a:tbl>
          </a:graphicData>
        </a:graphic>
      </p:graphicFrame>
      <p:sp>
        <p:nvSpPr>
          <p:cNvPr id="4" name="文本框 3"/>
          <p:cNvSpPr txBox="1"/>
          <p:nvPr/>
        </p:nvSpPr>
        <p:spPr>
          <a:xfrm>
            <a:off x="5123815" y="4150995"/>
            <a:ext cx="6322060" cy="922020"/>
          </a:xfrm>
          <a:prstGeom prst="rect">
            <a:avLst/>
          </a:prstGeom>
          <a:noFill/>
        </p:spPr>
        <p:txBody>
          <a:bodyPr wrap="square" rtlCol="0">
            <a:spAutoFit/>
          </a:bodyPr>
          <a:p>
            <a:r>
              <a:rPr lang="zh-CN" altLang="en-US"/>
              <a:t>考虑误差和传感器的差异性，将信号分成</a:t>
            </a:r>
            <a:r>
              <a:rPr lang="en-US" altLang="zh-CN"/>
              <a:t>5</a:t>
            </a:r>
            <a:r>
              <a:rPr lang="zh-CN" altLang="en-US"/>
              <a:t>段数值范围，在对应数值范围内认定触发对应按键，</a:t>
            </a:r>
            <a:r>
              <a:rPr lang="en-US" altLang="zh-CN"/>
              <a:t>LED</a:t>
            </a:r>
            <a:r>
              <a:rPr lang="zh-CN" altLang="en-US"/>
              <a:t>点阵显示对向动态的图样，以达到声东击西的效果；</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21.</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三指钢琴</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853565"/>
            <a:chOff x="721" y="1653"/>
            <a:chExt cx="6591" cy="2919"/>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452"/>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的扩展使用循迹传感器的组合遮挡，来实现组合输出控制蜂鸣器播放音乐。</a:t>
              </a:r>
              <a:endParaRPr lang="zh-CN" altLang="en-US"/>
            </a:p>
          </p:txBody>
        </p:sp>
      </p:grpSp>
      <p:grpSp>
        <p:nvGrpSpPr>
          <p:cNvPr id="5" name="组合 4"/>
          <p:cNvGrpSpPr/>
          <p:nvPr/>
        </p:nvGrpSpPr>
        <p:grpSpPr>
          <a:xfrm>
            <a:off x="6258560" y="1049655"/>
            <a:ext cx="4906010" cy="4346575"/>
            <a:chOff x="8361" y="1653"/>
            <a:chExt cx="7726" cy="6845"/>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726" cy="5378"/>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t>将循迹传感器连接</a:t>
              </a:r>
              <a:r>
                <a:rPr lang="en-US" altLang="zh-CN"/>
                <a:t>P1-P2-P10</a:t>
              </a:r>
              <a:r>
                <a:rPr lang="zh-CN" altLang="en-US"/>
                <a:t>端口，黑</a:t>
              </a:r>
              <a:r>
                <a:rPr lang="zh-CN" altLang="en-US">
                  <a:solidFill>
                    <a:schemeClr val="tx1"/>
                  </a:solidFill>
                </a:rPr>
                <a:t>对黑，红对红，白对黄</a:t>
              </a:r>
              <a:r>
                <a:rPr lang="zh-CN" altLang="en-US"/>
                <a:t>；</a:t>
              </a:r>
              <a:endParaRPr lang="zh-CN" altLang="en-US"/>
            </a:p>
            <a:p>
              <a:r>
                <a:rPr lang="en-US" altLang="zh-CN"/>
                <a:t>4.</a:t>
              </a:r>
              <a:r>
                <a:rPr lang="zh-CN" altLang="en-US"/>
                <a:t>连接蜂鸣器跳帽，拔掉电位计跳帽；</a:t>
              </a:r>
              <a:endParaRPr lang="zh-CN" altLang="en-US"/>
            </a:p>
            <a:p>
              <a:r>
                <a:rPr lang="en-US" altLang="zh-CN"/>
                <a:t>5.</a:t>
              </a:r>
              <a:r>
                <a:rPr lang="zh-CN" altLang="en-US"/>
                <a:t>在挡光时建议在手指粘贴白色胶带效果更佳；</a:t>
              </a:r>
              <a:endParaRPr lang="zh-CN" altLang="en-US">
                <a:sym typeface="+mn-ea"/>
              </a:endParaRPr>
            </a:p>
            <a:p>
              <a:endParaRPr lang="zh-CN" altLang="en-US">
                <a:sym typeface="+mn-ea"/>
              </a:endParaRPr>
            </a:p>
            <a:p>
              <a:endParaRPr lang="zh-CN" altLang="en-US">
                <a:sym typeface="+mn-ea"/>
              </a:endParaRPr>
            </a:p>
            <a:p>
              <a:endParaRPr lang="en-US" altLang="zh-CN">
                <a:sym typeface="+mn-ea"/>
              </a:endParaRPr>
            </a:p>
            <a:p>
              <a:endParaRPr lang="zh-CN" altLang="en-US"/>
            </a:p>
          </p:txBody>
        </p:sp>
      </p:grpSp>
      <p:pic>
        <p:nvPicPr>
          <p:cNvPr id="7" name="图片 6"/>
          <p:cNvPicPr>
            <a:picLocks noChangeAspect="1"/>
          </p:cNvPicPr>
          <p:nvPr/>
        </p:nvPicPr>
        <p:blipFill>
          <a:blip r:embed="rId3">
            <a:clrChange>
              <a:clrFrom>
                <a:srgbClr val="F6F6F6">
                  <a:alpha val="100000"/>
                </a:srgbClr>
              </a:clrFrom>
              <a:clrTo>
                <a:srgbClr val="F6F6F6">
                  <a:alpha val="100000"/>
                  <a:alpha val="0"/>
                </a:srgbClr>
              </a:clrTo>
            </a:clrChange>
          </a:blip>
          <a:stretch>
            <a:fillRect/>
          </a:stretch>
        </p:blipFill>
        <p:spPr>
          <a:xfrm>
            <a:off x="3759835" y="2710180"/>
            <a:ext cx="2178685" cy="3378835"/>
          </a:xfrm>
          <a:prstGeom prst="rect">
            <a:avLst/>
          </a:prstGeom>
        </p:spPr>
      </p:pic>
      <p:pic>
        <p:nvPicPr>
          <p:cNvPr id="9" name="图片 8" descr="D:\360data\重要数据\桌面\RLSEB114QR.pngRLSEB114QR"/>
          <p:cNvPicPr>
            <a:picLocks noChangeAspect="1"/>
          </p:cNvPicPr>
          <p:nvPr/>
        </p:nvPicPr>
        <p:blipFill>
          <a:blip r:embed="rId4"/>
          <a:srcRect/>
          <a:stretch>
            <a:fillRect/>
          </a:stretch>
        </p:blipFill>
        <p:spPr>
          <a:xfrm>
            <a:off x="876935" y="3822700"/>
            <a:ext cx="596265" cy="1481455"/>
          </a:xfrm>
          <a:prstGeom prst="rect">
            <a:avLst/>
          </a:prstGeom>
        </p:spPr>
      </p:pic>
      <p:pic>
        <p:nvPicPr>
          <p:cNvPr id="8" name="图片 7" descr="D:\360data\重要数据\桌面\RLSEB114QR.pngRLSEB114QR"/>
          <p:cNvPicPr>
            <a:picLocks noChangeAspect="1"/>
          </p:cNvPicPr>
          <p:nvPr/>
        </p:nvPicPr>
        <p:blipFill>
          <a:blip r:embed="rId4"/>
          <a:srcRect/>
          <a:stretch>
            <a:fillRect/>
          </a:stretch>
        </p:blipFill>
        <p:spPr>
          <a:xfrm>
            <a:off x="1769745" y="3822700"/>
            <a:ext cx="596265" cy="1481455"/>
          </a:xfrm>
          <a:prstGeom prst="rect">
            <a:avLst/>
          </a:prstGeom>
        </p:spPr>
      </p:pic>
      <p:pic>
        <p:nvPicPr>
          <p:cNvPr id="13" name="图片 12" descr="D:\360data\重要数据\桌面\RLSEB114QR.pngRLSEB114QR"/>
          <p:cNvPicPr>
            <a:picLocks noChangeAspect="1"/>
          </p:cNvPicPr>
          <p:nvPr/>
        </p:nvPicPr>
        <p:blipFill>
          <a:blip r:embed="rId4"/>
          <a:srcRect/>
          <a:stretch>
            <a:fillRect/>
          </a:stretch>
        </p:blipFill>
        <p:spPr>
          <a:xfrm>
            <a:off x="2662555" y="3822700"/>
            <a:ext cx="596265" cy="1481455"/>
          </a:xfrm>
          <a:prstGeom prst="rect">
            <a:avLst/>
          </a:prstGeom>
        </p:spPr>
      </p:pic>
      <p:cxnSp>
        <p:nvCxnSpPr>
          <p:cNvPr id="10" name="肘形连接符 9"/>
          <p:cNvCxnSpPr>
            <a:endCxn id="13" idx="2"/>
          </p:cNvCxnSpPr>
          <p:nvPr/>
        </p:nvCxnSpPr>
        <p:spPr>
          <a:xfrm rot="10800000" flipV="1">
            <a:off x="2961005" y="5114925"/>
            <a:ext cx="1134110" cy="189230"/>
          </a:xfrm>
          <a:prstGeom prst="bentConnector4">
            <a:avLst>
              <a:gd name="adj1" fmla="val 46920"/>
              <a:gd name="adj2" fmla="val 225839"/>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a:endCxn id="8" idx="2"/>
          </p:cNvCxnSpPr>
          <p:nvPr/>
        </p:nvCxnSpPr>
        <p:spPr>
          <a:xfrm rot="10800000" flipV="1">
            <a:off x="2068195" y="5194935"/>
            <a:ext cx="1905000" cy="108585"/>
          </a:xfrm>
          <a:prstGeom prst="bentConnector4">
            <a:avLst>
              <a:gd name="adj1" fmla="val 15633"/>
              <a:gd name="adj2" fmla="val 473099"/>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rot="10800000" flipV="1">
            <a:off x="1179830" y="5447030"/>
            <a:ext cx="2793365" cy="23495"/>
          </a:xfrm>
          <a:prstGeom prst="bentConnector4">
            <a:avLst>
              <a:gd name="adj1" fmla="val 7001"/>
              <a:gd name="adj2" fmla="val 178108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21.</a:t>
            </a:r>
            <a:r>
              <a:rPr lang="zh-CN" altLang="zh-CN" sz="2800" dirty="0" smtClean="0">
                <a:solidFill>
                  <a:schemeClr val="bg1"/>
                </a:solidFill>
                <a:latin typeface="微软雅黑" panose="020B0503020204020204" pitchFamily="34" charset="-122"/>
                <a:ea typeface="微软雅黑" panose="020B0503020204020204" pitchFamily="34" charset="-122"/>
                <a:sym typeface="+mn-ea"/>
              </a:rPr>
              <a:t>三指钢琴</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sym typeface="+mn-ea"/>
              </a:rPr>
              <a:t>编程方法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6465570" y="2552065"/>
            <a:ext cx="4223385" cy="2030095"/>
          </a:xfrm>
          <a:prstGeom prst="rect">
            <a:avLst/>
          </a:prstGeom>
          <a:noFill/>
        </p:spPr>
        <p:txBody>
          <a:bodyPr wrap="square" rtlCol="0">
            <a:spAutoFit/>
          </a:bodyPr>
          <a:p>
            <a:r>
              <a:rPr lang="zh-CN" altLang="en-US"/>
              <a:t>通过获取</a:t>
            </a:r>
            <a:r>
              <a:rPr lang="en-US" altLang="zh-CN"/>
              <a:t>P1-P2-P10</a:t>
            </a:r>
            <a:r>
              <a:rPr lang="zh-CN" altLang="en-US"/>
              <a:t>的模拟量，对模拟量实行</a:t>
            </a:r>
            <a:r>
              <a:rPr lang="en-US" altLang="zh-CN"/>
              <a:t>“</a:t>
            </a:r>
            <a:r>
              <a:rPr lang="zh-CN" altLang="en-US"/>
              <a:t>二值化</a:t>
            </a:r>
            <a:r>
              <a:rPr lang="en-US" altLang="zh-CN"/>
              <a:t>”</a:t>
            </a:r>
            <a:r>
              <a:rPr lang="zh-CN" altLang="en-US"/>
              <a:t>，设置</a:t>
            </a:r>
            <a:r>
              <a:rPr lang="en-US" altLang="zh-CN"/>
              <a:t>500</a:t>
            </a:r>
            <a:r>
              <a:rPr lang="zh-CN" altLang="en-US"/>
              <a:t>作为中间值，默认数值大于</a:t>
            </a:r>
            <a:r>
              <a:rPr lang="en-US" altLang="zh-CN"/>
              <a:t>500</a:t>
            </a:r>
            <a:r>
              <a:rPr lang="zh-CN" altLang="en-US"/>
              <a:t>，当用手指挡光后数值低于</a:t>
            </a:r>
            <a:r>
              <a:rPr lang="en-US" altLang="zh-CN"/>
              <a:t>500</a:t>
            </a:r>
            <a:r>
              <a:rPr lang="zh-CN" altLang="en-US"/>
              <a:t>；对此进行组合判断，当到达对应的组合逻辑后，执行播放铃声，其余状态执行暂停播放，建议选择</a:t>
            </a:r>
            <a:r>
              <a:rPr lang="en-US" altLang="zh-CN"/>
              <a:t>1/16</a:t>
            </a:r>
            <a:r>
              <a:rPr lang="zh-CN" altLang="en-US"/>
              <a:t>节拍，提高反应的速度</a:t>
            </a:r>
            <a:endParaRPr lang="zh-CN" altLang="en-US"/>
          </a:p>
        </p:txBody>
      </p:sp>
      <p:pic>
        <p:nvPicPr>
          <p:cNvPr id="4" name="图片 3"/>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709420"/>
            <a:ext cx="4934585" cy="480504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47722" y="30601"/>
            <a:ext cx="520521" cy="520521"/>
            <a:chOff x="314499" y="2507107"/>
            <a:chExt cx="1127012" cy="1127012"/>
          </a:xfrm>
        </p:grpSpPr>
        <p:sp>
          <p:nvSpPr>
            <p:cNvPr id="44" name="椭圆 43"/>
            <p:cNvSpPr/>
            <p:nvPr/>
          </p:nvSpPr>
          <p:spPr>
            <a:xfrm>
              <a:off x="314499" y="2507107"/>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1">
              <a:biLevel thresh="25000"/>
            </a:blip>
            <a:stretch>
              <a:fillRect/>
            </a:stretch>
          </p:blipFill>
          <p:spPr>
            <a:xfrm>
              <a:off x="552870" y="2741736"/>
              <a:ext cx="642806" cy="657754"/>
            </a:xfrm>
            <a:prstGeom prst="rect">
              <a:avLst/>
            </a:prstGeom>
          </p:spPr>
        </p:pic>
      </p:grpSp>
      <p:grpSp>
        <p:nvGrpSpPr>
          <p:cNvPr id="48" name="组合 47"/>
          <p:cNvGrpSpPr/>
          <p:nvPr/>
        </p:nvGrpSpPr>
        <p:grpSpPr>
          <a:xfrm>
            <a:off x="9425789" y="171760"/>
            <a:ext cx="320322" cy="320318"/>
            <a:chOff x="9848438" y="6428700"/>
            <a:chExt cx="221677" cy="221676"/>
          </a:xfrm>
        </p:grpSpPr>
        <p:sp>
          <p:nvSpPr>
            <p:cNvPr id="49" name="矩形 48"/>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3396" y="30601"/>
            <a:ext cx="5040630" cy="521970"/>
          </a:xfrm>
          <a:prstGeom prst="rect">
            <a:avLst/>
          </a:prstGeom>
          <a:noFill/>
        </p:spPr>
        <p:txBody>
          <a:bodyPr wrap="none" rtlCol="0">
            <a:spAutoFit/>
          </a:bodyPr>
          <a:lstStyle/>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micro:bit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入门套件</a:t>
            </a:r>
            <a:r>
              <a:rPr lang="en-US" altLang="zh-CN" sz="28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扩展板介绍</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9669791" y="88266"/>
            <a:ext cx="2214880" cy="41783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clrChange>
              <a:clrFrom>
                <a:srgbClr val="F7F7F7">
                  <a:alpha val="100000"/>
                </a:srgbClr>
              </a:clrFrom>
              <a:clrTo>
                <a:srgbClr val="F7F7F7">
                  <a:alpha val="100000"/>
                  <a:alpha val="0"/>
                </a:srgbClr>
              </a:clrTo>
            </a:clrChange>
          </a:blip>
          <a:stretch>
            <a:fillRect/>
          </a:stretch>
        </p:blipFill>
        <p:spPr>
          <a:xfrm>
            <a:off x="1224915" y="1001395"/>
            <a:ext cx="3395345" cy="5264150"/>
          </a:xfrm>
          <a:prstGeom prst="rect">
            <a:avLst/>
          </a:prstGeom>
        </p:spPr>
      </p:pic>
      <p:sp>
        <p:nvSpPr>
          <p:cNvPr id="220" name=" 220"/>
          <p:cNvSpPr/>
          <p:nvPr/>
        </p:nvSpPr>
        <p:spPr>
          <a:xfrm>
            <a:off x="5546725" y="100139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功能介绍</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5546725" y="2214880"/>
            <a:ext cx="5542280" cy="2030095"/>
          </a:xfrm>
          <a:prstGeom prst="rect">
            <a:avLst/>
          </a:prstGeom>
          <a:noFill/>
        </p:spPr>
        <p:txBody>
          <a:bodyPr wrap="square" rtlCol="0" anchor="t">
            <a:spAutoFit/>
          </a:bodyPr>
          <a:p>
            <a:pPr marL="285750" indent="-285750">
              <a:buFont typeface="Arial" panose="020B0604020202020204" pitchFamily="34" charset="0"/>
              <a:buChar char="•"/>
            </a:pPr>
            <a:r>
              <a:rPr lang="zh-CN" altLang="en-US"/>
              <a:t>供电电源：+4.5-12V</a:t>
            </a:r>
            <a:endParaRPr lang="zh-CN" altLang="en-US"/>
          </a:p>
          <a:p>
            <a:pPr marL="285750" indent="-285750">
              <a:buFont typeface="Arial" panose="020B0604020202020204" pitchFamily="34" charset="0"/>
              <a:buChar char="•"/>
            </a:pPr>
            <a:r>
              <a:rPr lang="zh-CN" altLang="en-US"/>
              <a:t>蜂鸣器管脚：P0（可以通过跳帽通断排针</a:t>
            </a:r>
            <a:r>
              <a:rPr lang="en-US" altLang="zh-CN"/>
              <a:t>1-2</a:t>
            </a:r>
            <a:r>
              <a:rPr lang="zh-CN" altLang="en-US"/>
              <a:t>）</a:t>
            </a:r>
            <a:endParaRPr lang="zh-CN" altLang="en-US"/>
          </a:p>
          <a:p>
            <a:pPr marL="285750" indent="-285750">
              <a:buFont typeface="Arial" panose="020B0604020202020204" pitchFamily="34" charset="0"/>
              <a:buChar char="•"/>
            </a:pPr>
            <a:r>
              <a:rPr lang="zh-CN" altLang="en-US"/>
              <a:t>旋钮管脚：P10（可以通过跳帽通断</a:t>
            </a:r>
            <a:r>
              <a:rPr lang="zh-CN" altLang="en-US">
                <a:sym typeface="+mn-ea"/>
              </a:rPr>
              <a:t>排针</a:t>
            </a:r>
            <a:r>
              <a:rPr lang="en-US" altLang="zh-CN">
                <a:sym typeface="+mn-ea"/>
              </a:rPr>
              <a:t>3-4</a:t>
            </a:r>
            <a:r>
              <a:rPr lang="zh-CN" altLang="en-US"/>
              <a:t>）</a:t>
            </a:r>
            <a:endParaRPr lang="zh-CN" altLang="en-US"/>
          </a:p>
          <a:p>
            <a:pPr marL="285750" indent="-285750">
              <a:buFont typeface="Arial" panose="020B0604020202020204" pitchFamily="34" charset="0"/>
              <a:buChar char="•"/>
            </a:pPr>
            <a:r>
              <a:rPr lang="zh-CN" altLang="en-US"/>
              <a:t>轻触按键：P0-P1-P2（默认无上拉，直接接地）</a:t>
            </a:r>
            <a:endParaRPr lang="zh-CN" altLang="en-US"/>
          </a:p>
          <a:p>
            <a:pPr marL="285750" indent="-285750">
              <a:buFont typeface="Arial" panose="020B0604020202020204" pitchFamily="34" charset="0"/>
              <a:buChar char="•"/>
            </a:pPr>
            <a:r>
              <a:rPr lang="zh-CN" altLang="en-US"/>
              <a:t>电机输出：双路1.5A（控制管脚P13-P14-P15-P16）</a:t>
            </a:r>
            <a:endParaRPr lang="zh-CN" altLang="en-US"/>
          </a:p>
          <a:p>
            <a:pPr marL="285750" indent="-285750">
              <a:buFont typeface="Arial" panose="020B0604020202020204" pitchFamily="34" charset="0"/>
              <a:buChar char="•"/>
            </a:pPr>
            <a:r>
              <a:rPr lang="zh-CN" altLang="en-US"/>
              <a:t>GVS模拟端口：</a:t>
            </a:r>
            <a:r>
              <a:rPr lang="en-US" altLang="zh-CN"/>
              <a:t>6</a:t>
            </a:r>
            <a:r>
              <a:rPr lang="zh-CN" altLang="en-US"/>
              <a:t>个</a:t>
            </a:r>
            <a:r>
              <a:rPr lang="en-US" altLang="zh-CN"/>
              <a:t>(</a:t>
            </a:r>
            <a:r>
              <a:rPr lang="zh-CN" altLang="en-US"/>
              <a:t>P0-P1-P2-P3-P4-P10</a:t>
            </a:r>
            <a:r>
              <a:rPr lang="en-US" altLang="zh-CN"/>
              <a:t>)</a:t>
            </a:r>
            <a:endParaRPr lang="en-US" altLang="zh-CN"/>
          </a:p>
          <a:p>
            <a:pPr marL="285750" indent="-285750">
              <a:buFont typeface="Arial" panose="020B0604020202020204" pitchFamily="34" charset="0"/>
              <a:buChar char="•"/>
            </a:pPr>
            <a:r>
              <a:rPr lang="zh-CN" altLang="en-US"/>
              <a:t>GVS数字端口：</a:t>
            </a:r>
            <a:r>
              <a:rPr lang="en-US" altLang="zh-CN"/>
              <a:t>9</a:t>
            </a:r>
            <a:r>
              <a:rPr lang="zh-CN" altLang="en-US"/>
              <a:t>个</a:t>
            </a:r>
            <a:r>
              <a:rPr lang="en-US" altLang="zh-CN"/>
              <a:t>(</a:t>
            </a:r>
            <a:r>
              <a:rPr lang="zh-CN" altLang="en-US"/>
              <a:t>P5-P6-P7-P8-P9-P11-P12-P19-P20</a:t>
            </a:r>
            <a:r>
              <a:rPr lang="en-US" altLang="zh-CN"/>
              <a:t>)</a:t>
            </a:r>
            <a:endParaRPr lang="en-US" altLang="zh-CN"/>
          </a:p>
        </p:txBody>
      </p:sp>
      <p:sp>
        <p:nvSpPr>
          <p:cNvPr id="8" name="文本框 7"/>
          <p:cNvSpPr txBox="1"/>
          <p:nvPr/>
        </p:nvSpPr>
        <p:spPr>
          <a:xfrm>
            <a:off x="5546725" y="4456430"/>
            <a:ext cx="5814695" cy="2030095"/>
          </a:xfrm>
          <a:prstGeom prst="rect">
            <a:avLst/>
          </a:prstGeom>
          <a:noFill/>
        </p:spPr>
        <p:txBody>
          <a:bodyPr wrap="square" rtlCol="0">
            <a:spAutoFit/>
          </a:bodyPr>
          <a:p>
            <a:r>
              <a:rPr lang="zh-CN" altLang="en-US"/>
              <a:t>注意：</a:t>
            </a:r>
            <a:endParaRPr lang="zh-CN" altLang="en-US"/>
          </a:p>
          <a:p>
            <a:r>
              <a:rPr lang="en-US" altLang="zh-CN"/>
              <a:t>1.</a:t>
            </a:r>
            <a:r>
              <a:rPr lang="zh-CN" altLang="en-US"/>
              <a:t>板载</a:t>
            </a:r>
            <a:r>
              <a:rPr lang="en-US" altLang="zh-CN"/>
              <a:t>3PinGVS</a:t>
            </a:r>
            <a:r>
              <a:rPr lang="zh-CN" altLang="en-US"/>
              <a:t>端口供电是</a:t>
            </a:r>
            <a:r>
              <a:rPr lang="en-US" altLang="zh-CN"/>
              <a:t>3.3V</a:t>
            </a:r>
            <a:r>
              <a:rPr lang="zh-CN" altLang="en-US"/>
              <a:t>；</a:t>
            </a:r>
            <a:endParaRPr lang="zh-CN" altLang="en-US"/>
          </a:p>
          <a:p>
            <a:r>
              <a:rPr lang="en-US" altLang="zh-CN"/>
              <a:t>2.</a:t>
            </a:r>
            <a:r>
              <a:rPr lang="zh-CN" altLang="en-US"/>
              <a:t>由于管脚共用的原因，</a:t>
            </a:r>
            <a:r>
              <a:rPr lang="en-US" altLang="zh-CN"/>
              <a:t>P3-4-6-7-9-10</a:t>
            </a:r>
            <a:r>
              <a:rPr lang="zh-CN" altLang="en-US"/>
              <a:t>外接传感器使用会影响</a:t>
            </a:r>
            <a:r>
              <a:rPr lang="en-US" altLang="zh-CN"/>
              <a:t>LED</a:t>
            </a:r>
            <a:r>
              <a:rPr lang="zh-CN" altLang="en-US"/>
              <a:t>点阵的使用；</a:t>
            </a:r>
            <a:endParaRPr lang="zh-CN" altLang="en-US"/>
          </a:p>
          <a:p>
            <a:r>
              <a:rPr lang="en-US" altLang="zh-CN"/>
              <a:t>3.P5-11</a:t>
            </a:r>
            <a:r>
              <a:rPr lang="zh-CN" altLang="en-US"/>
              <a:t>外接传感器会影响板载按键的使用；项目制作时，请合理选择硬件资源。</a:t>
            </a:r>
            <a:endParaRPr lang="zh-CN" altLang="en-US"/>
          </a:p>
          <a:p>
            <a:endParaRPr lang="zh-CN" altLang="en-US"/>
          </a:p>
        </p:txBody>
      </p:sp>
      <p:sp>
        <p:nvSpPr>
          <p:cNvPr id="2" name="文本框 1"/>
          <p:cNvSpPr txBox="1"/>
          <p:nvPr/>
        </p:nvSpPr>
        <p:spPr>
          <a:xfrm>
            <a:off x="10299700" y="2511425"/>
            <a:ext cx="485140" cy="706755"/>
          </a:xfrm>
          <a:prstGeom prst="rect">
            <a:avLst/>
          </a:prstGeom>
          <a:noFill/>
        </p:spPr>
        <p:txBody>
          <a:bodyPr wrap="none" rtlCol="0" anchor="t">
            <a:spAutoFit/>
          </a:bodyPr>
          <a:p>
            <a:r>
              <a:rPr lang="en-US" altLang="zh-CN" sz="4000">
                <a:latin typeface="传感器符号" panose="02000500000000000000" charset="0"/>
                <a:sym typeface="+mn-ea"/>
              </a:rPr>
              <a:t>B</a:t>
            </a:r>
            <a:endParaRPr lang="zh-CN" altLang="en-US" sz="4000"/>
          </a:p>
        </p:txBody>
      </p:sp>
      <p:sp>
        <p:nvSpPr>
          <p:cNvPr id="5" name="文本框 4"/>
          <p:cNvSpPr txBox="1"/>
          <p:nvPr/>
        </p:nvSpPr>
        <p:spPr>
          <a:xfrm>
            <a:off x="10430510" y="2273935"/>
            <a:ext cx="434340" cy="706755"/>
          </a:xfrm>
          <a:prstGeom prst="rect">
            <a:avLst/>
          </a:prstGeom>
          <a:noFill/>
        </p:spPr>
        <p:txBody>
          <a:bodyPr wrap="none" rtlCol="0" anchor="t">
            <a:spAutoFit/>
          </a:bodyPr>
          <a:p>
            <a:r>
              <a:rPr lang="en-US" altLang="zh-CN" sz="4000">
                <a:latin typeface="传感器符号" panose="02000500000000000000" charset="0"/>
                <a:sym typeface="+mn-ea"/>
              </a:rPr>
              <a:t>3</a:t>
            </a:r>
            <a:endParaRPr lang="zh-CN" altLang="en-US" sz="4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22.</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炫丽彩灯</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30935" y="1049655"/>
            <a:ext cx="4185285" cy="1576705"/>
            <a:chOff x="721" y="1653"/>
            <a:chExt cx="6591" cy="2483"/>
          </a:xfrm>
        </p:grpSpPr>
        <p:sp>
          <p:nvSpPr>
            <p:cNvPr id="220" name=" 220"/>
            <p:cNvSpPr/>
            <p:nvPr/>
          </p:nvSpPr>
          <p:spPr>
            <a:xfrm>
              <a:off x="72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学习目标</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721" y="3120"/>
              <a:ext cx="6591" cy="1016"/>
            </a:xfrm>
            <a:prstGeom prst="rect">
              <a:avLst/>
            </a:prstGeom>
            <a:noFill/>
          </p:spPr>
          <p:txBody>
            <a:bodyPr wrap="square" rtlCol="0">
              <a:spAutoFit/>
            </a:bodyPr>
            <a:p>
              <a:r>
                <a:rPr lang="en-US" altLang="zh-CN"/>
                <a:t>      </a:t>
              </a:r>
              <a:r>
                <a:rPr lang="zh-CN" altLang="en-US"/>
                <a:t>利用</a:t>
              </a:r>
              <a:r>
                <a:rPr lang="en-US" altLang="zh-CN">
                  <a:sym typeface="+mn-ea"/>
                </a:rPr>
                <a:t>microbit Robot Shield</a:t>
              </a:r>
              <a:r>
                <a:rPr lang="zh-CN" altLang="en-US"/>
                <a:t>的扩展使用</a:t>
              </a:r>
              <a:r>
                <a:rPr lang="en-US" altLang="zh-CN"/>
                <a:t>RGB</a:t>
              </a:r>
              <a:r>
                <a:rPr lang="zh-CN" altLang="en-US"/>
                <a:t>彩灯模块。</a:t>
              </a:r>
              <a:endParaRPr lang="zh-CN" altLang="en-US"/>
            </a:p>
          </p:txBody>
        </p:sp>
      </p:grpSp>
      <p:grpSp>
        <p:nvGrpSpPr>
          <p:cNvPr id="5" name="组合 4"/>
          <p:cNvGrpSpPr/>
          <p:nvPr/>
        </p:nvGrpSpPr>
        <p:grpSpPr>
          <a:xfrm>
            <a:off x="6258560" y="1049655"/>
            <a:ext cx="4686935" cy="3238500"/>
            <a:chOff x="8361" y="1653"/>
            <a:chExt cx="7381" cy="5100"/>
          </a:xfrm>
        </p:grpSpPr>
        <p:sp>
          <p:nvSpPr>
            <p:cNvPr id="3" name=" 220"/>
            <p:cNvSpPr/>
            <p:nvPr/>
          </p:nvSpPr>
          <p:spPr>
            <a:xfrm>
              <a:off x="8361" y="1653"/>
              <a:ext cx="3350" cy="929"/>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准备工作</a:t>
              </a:r>
              <a:endParaRPr lang="zh-CN" altLang="en-US" sz="2400">
                <a:solidFill>
                  <a:srgbClr val="FFFFFF"/>
                </a:solidFill>
                <a:latin typeface="造字工房力黑（非商用）常规体" charset="-122"/>
                <a:ea typeface="造字工房力黑（非商用）常规体" charset="-122"/>
              </a:endParaRPr>
            </a:p>
          </p:txBody>
        </p:sp>
        <p:sp>
          <p:nvSpPr>
            <p:cNvPr id="4" name="文本框 3"/>
            <p:cNvSpPr txBox="1"/>
            <p:nvPr/>
          </p:nvSpPr>
          <p:spPr>
            <a:xfrm>
              <a:off x="8361" y="3120"/>
              <a:ext cx="7381" cy="3633"/>
            </a:xfrm>
            <a:prstGeom prst="rect">
              <a:avLst/>
            </a:prstGeom>
            <a:noFill/>
          </p:spPr>
          <p:txBody>
            <a:bodyPr wrap="square" rtlCol="0">
              <a:spAutoFit/>
            </a:bodyPr>
            <a:p>
              <a:r>
                <a:rPr lang="en-US" altLang="zh-CN"/>
                <a:t>      1.</a:t>
              </a:r>
              <a:r>
                <a:t>将micro:bit通过USB连接电脑，电脑会弹出一个U盘，点击</a:t>
              </a:r>
              <a:r>
                <a:rPr lang="zh-CN" altLang="en-US">
                  <a:sym typeface="+mn-ea"/>
                </a:rPr>
                <a:t>在线云编程：</a:t>
              </a:r>
              <a:r>
                <a:rPr lang="zh-CN" altLang="en-US">
                  <a:sym typeface="+mn-ea"/>
                  <a:hlinkClick r:id="rId2"/>
                </a:rPr>
                <a:t>http://makeredu.net/index.html</a:t>
              </a:r>
              <a:r>
                <a:t>进入编程界面</a:t>
              </a:r>
            </a:p>
            <a:p>
              <a:r>
                <a:rPr lang="en-US"/>
                <a:t>2.</a:t>
              </a:r>
              <a:r>
                <a:rPr lang="zh-CN" altLang="en-US"/>
                <a:t>将</a:t>
              </a:r>
              <a:r>
                <a:rPr lang="en-US" altLang="zh-CN"/>
                <a:t>microbit</a:t>
              </a:r>
              <a:r>
                <a:rPr lang="zh-CN" altLang="en-US"/>
                <a:t>安装在</a:t>
              </a:r>
              <a:r>
                <a:rPr lang="en-US" altLang="zh-CN"/>
                <a:t>microbit Robot Shield</a:t>
              </a:r>
              <a:r>
                <a:rPr lang="zh-CN" altLang="en-US"/>
                <a:t>上；</a:t>
              </a:r>
              <a:endParaRPr lang="zh-CN" altLang="en-US"/>
            </a:p>
            <a:p>
              <a:r>
                <a:rPr lang="en-US" altLang="zh-CN"/>
                <a:t>3.</a:t>
              </a:r>
              <a:r>
                <a:rPr lang="zh-CN" altLang="en-US"/>
                <a:t>将</a:t>
              </a:r>
              <a:r>
                <a:rPr lang="en-US" altLang="zh-CN"/>
                <a:t>RGB</a:t>
              </a:r>
              <a:r>
                <a:rPr lang="zh-CN" altLang="en-US"/>
                <a:t>彩灯模块连接</a:t>
              </a:r>
              <a:r>
                <a:rPr lang="en-US" altLang="zh-CN"/>
                <a:t>P8</a:t>
              </a:r>
              <a:r>
                <a:rPr lang="zh-CN" altLang="en-US"/>
                <a:t>端口，黑</a:t>
              </a:r>
              <a:r>
                <a:rPr lang="zh-CN" altLang="en-US">
                  <a:solidFill>
                    <a:schemeClr val="tx1"/>
                  </a:solidFill>
                </a:rPr>
                <a:t>对黑，红对红，白对黄</a:t>
              </a:r>
              <a:r>
                <a:rPr lang="zh-CN" altLang="en-US"/>
                <a:t>；</a:t>
              </a:r>
              <a:endParaRPr lang="zh-CN" altLang="en-US">
                <a:sym typeface="+mn-ea"/>
              </a:endParaRPr>
            </a:p>
            <a:p>
              <a:endParaRPr lang="en-US" altLang="zh-CN">
                <a:sym typeface="+mn-ea"/>
              </a:endParaRPr>
            </a:p>
            <a:p>
              <a:endParaRPr lang="zh-CN" altLang="en-US"/>
            </a:p>
          </p:txBody>
        </p:sp>
      </p:grpSp>
      <p:pic>
        <p:nvPicPr>
          <p:cNvPr id="7" name="图片 6"/>
          <p:cNvPicPr>
            <a:picLocks noChangeAspect="1"/>
          </p:cNvPicPr>
          <p:nvPr/>
        </p:nvPicPr>
        <p:blipFill>
          <a:blip r:embed="rId3">
            <a:clrChange>
              <a:clrFrom>
                <a:srgbClr val="F7F7F7">
                  <a:alpha val="100000"/>
                </a:srgbClr>
              </a:clrFrom>
              <a:clrTo>
                <a:srgbClr val="F7F7F7">
                  <a:alpha val="100000"/>
                  <a:alpha val="0"/>
                </a:srgbClr>
              </a:clrTo>
            </a:clrChange>
          </a:blip>
          <a:stretch>
            <a:fillRect/>
          </a:stretch>
        </p:blipFill>
        <p:spPr>
          <a:xfrm>
            <a:off x="3086735" y="2843530"/>
            <a:ext cx="2178685" cy="3378835"/>
          </a:xfrm>
          <a:prstGeom prst="rect">
            <a:avLst/>
          </a:prstGeom>
        </p:spPr>
      </p:pic>
      <p:cxnSp>
        <p:nvCxnSpPr>
          <p:cNvPr id="10" name="肘形连接符 9"/>
          <p:cNvCxnSpPr>
            <a:endCxn id="9" idx="2"/>
          </p:cNvCxnSpPr>
          <p:nvPr/>
        </p:nvCxnSpPr>
        <p:spPr>
          <a:xfrm rot="10800000" flipV="1">
            <a:off x="2127250" y="5180965"/>
            <a:ext cx="2851150" cy="154305"/>
          </a:xfrm>
          <a:prstGeom prst="bentConnector4">
            <a:avLst>
              <a:gd name="adj1" fmla="val 41782"/>
              <a:gd name="adj2" fmla="val 25432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descr="\\RUILONGMAKER\Product\RuilongMaker照片素材\RLSEB288WS.pngRLSEB288WS"/>
          <p:cNvPicPr>
            <a:picLocks noChangeAspect="1"/>
          </p:cNvPicPr>
          <p:nvPr/>
        </p:nvPicPr>
        <p:blipFill>
          <a:blip r:embed="rId4"/>
          <a:srcRect/>
          <a:stretch>
            <a:fillRect/>
          </a:stretch>
        </p:blipFill>
        <p:spPr>
          <a:xfrm>
            <a:off x="1659255" y="3874644"/>
            <a:ext cx="936007" cy="146113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22.</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炫丽彩灯</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添加扩展</a:t>
            </a:r>
            <a:endParaRPr lang="zh-CN" altLang="en-US"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1130935" y="4665345"/>
            <a:ext cx="5329555" cy="645160"/>
          </a:xfrm>
          <a:prstGeom prst="rect">
            <a:avLst/>
          </a:prstGeom>
          <a:noFill/>
        </p:spPr>
        <p:txBody>
          <a:bodyPr wrap="square" rtlCol="0">
            <a:spAutoFit/>
          </a:bodyPr>
          <a:p>
            <a:r>
              <a:rPr lang="zh-CN" altLang="en-US"/>
              <a:t>通过添加</a:t>
            </a:r>
            <a:r>
              <a:rPr lang="en-US" altLang="zh-CN"/>
              <a:t>neopixel</a:t>
            </a:r>
            <a:r>
              <a:rPr lang="zh-CN" altLang="en-US"/>
              <a:t>软件包，用于扩展使用</a:t>
            </a:r>
            <a:r>
              <a:rPr lang="en-US" altLang="zh-CN"/>
              <a:t>RGB</a:t>
            </a:r>
            <a:r>
              <a:rPr lang="zh-CN" altLang="en-US"/>
              <a:t>彩灯模块，随后的</a:t>
            </a:r>
            <a:r>
              <a:rPr lang="en-US" altLang="zh-CN"/>
              <a:t>RGB</a:t>
            </a:r>
            <a:r>
              <a:rPr lang="zh-CN" altLang="en-US"/>
              <a:t>彩灯模块大部分指令从中获取；</a:t>
            </a:r>
            <a:endParaRPr lang="zh-CN" altLang="en-US"/>
          </a:p>
        </p:txBody>
      </p:sp>
      <p:pic>
        <p:nvPicPr>
          <p:cNvPr id="2" name="图片 1"/>
          <p:cNvPicPr>
            <a:picLocks noChangeAspect="1"/>
          </p:cNvPicPr>
          <p:nvPr/>
        </p:nvPicPr>
        <p:blipFill>
          <a:blip r:embed="rId2"/>
          <a:stretch>
            <a:fillRect/>
          </a:stretch>
        </p:blipFill>
        <p:spPr>
          <a:xfrm>
            <a:off x="1130935" y="2019300"/>
            <a:ext cx="5329555" cy="2285365"/>
          </a:xfrm>
          <a:prstGeom prst="rect">
            <a:avLst/>
          </a:prstGeom>
        </p:spPr>
      </p:pic>
      <p:pic>
        <p:nvPicPr>
          <p:cNvPr id="3" name="图片 2"/>
          <p:cNvPicPr>
            <a:picLocks noChangeAspect="1"/>
          </p:cNvPicPr>
          <p:nvPr/>
        </p:nvPicPr>
        <p:blipFill>
          <a:blip r:embed="rId3"/>
          <a:stretch>
            <a:fillRect/>
          </a:stretch>
        </p:blipFill>
        <p:spPr>
          <a:xfrm>
            <a:off x="7727315" y="2019300"/>
            <a:ext cx="1847215" cy="43815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22.</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炫丽彩灯</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r>
              <a:rPr lang="en-US" altLang="zh-CN" sz="2400">
                <a:solidFill>
                  <a:srgbClr val="FFFFFF"/>
                </a:solidFill>
                <a:latin typeface="造字工房力黑（非商用）常规体" charset="-122"/>
                <a:ea typeface="造字工房力黑（非商用）常规体" charset="-122"/>
              </a:rPr>
              <a:t>1</a:t>
            </a:r>
            <a:endParaRPr lang="en-US" altLang="zh-CN"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1130935" y="4731385"/>
            <a:ext cx="9860915" cy="1198880"/>
          </a:xfrm>
          <a:prstGeom prst="rect">
            <a:avLst/>
          </a:prstGeom>
          <a:noFill/>
        </p:spPr>
        <p:txBody>
          <a:bodyPr wrap="square" rtlCol="0">
            <a:spAutoFit/>
          </a:bodyPr>
          <a:p>
            <a:r>
              <a:rPr lang="zh-CN" altLang="en-US"/>
              <a:t>在使用</a:t>
            </a:r>
            <a:r>
              <a:rPr lang="en-US" altLang="zh-CN"/>
              <a:t>Neopixel</a:t>
            </a:r>
            <a:r>
              <a:rPr lang="zh-CN" altLang="en-US"/>
              <a:t>软件包控制</a:t>
            </a:r>
            <a:r>
              <a:rPr lang="en-US" altLang="zh-CN"/>
              <a:t>RGB</a:t>
            </a:r>
            <a:r>
              <a:rPr lang="zh-CN" altLang="en-US"/>
              <a:t>彩灯模块时，第一步要在</a:t>
            </a:r>
            <a:r>
              <a:rPr lang="en-US" altLang="zh-CN"/>
              <a:t>“</a:t>
            </a:r>
            <a:r>
              <a:rPr lang="zh-CN" altLang="en-US"/>
              <a:t>当开机时</a:t>
            </a:r>
            <a:r>
              <a:rPr lang="en-US" altLang="zh-CN"/>
              <a:t>”</a:t>
            </a:r>
            <a:r>
              <a:rPr lang="zh-CN" altLang="en-US"/>
              <a:t>初始化</a:t>
            </a:r>
            <a:r>
              <a:rPr lang="en-US" altLang="zh-CN"/>
              <a:t>RGB</a:t>
            </a:r>
            <a:r>
              <a:rPr lang="zh-CN" altLang="en-US"/>
              <a:t>彩灯模块，定义变量</a:t>
            </a:r>
            <a:r>
              <a:rPr lang="en-US" altLang="zh-CN"/>
              <a:t>item</a:t>
            </a:r>
            <a:r>
              <a:rPr lang="zh-CN" altLang="en-US"/>
              <a:t>，连接的硬件端口号，本例连接</a:t>
            </a:r>
            <a:r>
              <a:rPr lang="en-US" altLang="zh-CN"/>
              <a:t>P8</a:t>
            </a:r>
            <a:r>
              <a:rPr lang="zh-CN" altLang="en-US"/>
              <a:t>端口，设置</a:t>
            </a:r>
            <a:r>
              <a:rPr lang="en-US" altLang="zh-CN"/>
              <a:t>LED</a:t>
            </a:r>
            <a:r>
              <a:rPr lang="zh-CN" altLang="en-US"/>
              <a:t>数量，本例为</a:t>
            </a:r>
            <a:r>
              <a:rPr lang="en-US" altLang="zh-CN"/>
              <a:t>4</a:t>
            </a:r>
            <a:r>
              <a:rPr lang="zh-CN" altLang="en-US"/>
              <a:t>颗，以及模式，本例选择</a:t>
            </a:r>
            <a:r>
              <a:rPr lang="en-US" altLang="zh-CN"/>
              <a:t>RGB(GRB format)</a:t>
            </a:r>
            <a:r>
              <a:rPr lang="zh-CN" altLang="en-US"/>
              <a:t>，第二步，设置所有</a:t>
            </a:r>
            <a:r>
              <a:rPr lang="en-US" altLang="zh-CN"/>
              <a:t>LED</a:t>
            </a:r>
            <a:r>
              <a:rPr lang="zh-CN" altLang="en-US"/>
              <a:t>的颜色为蓝色</a:t>
            </a:r>
            <a:r>
              <a:rPr lang="en-US" altLang="zh-CN"/>
              <a:t>(blue)</a:t>
            </a:r>
            <a:r>
              <a:rPr lang="zh-CN" altLang="en-US"/>
              <a:t>，下载后就能看到</a:t>
            </a:r>
            <a:r>
              <a:rPr lang="en-US" altLang="zh-CN"/>
              <a:t>4</a:t>
            </a:r>
            <a:r>
              <a:rPr lang="zh-CN" altLang="en-US"/>
              <a:t>颗</a:t>
            </a:r>
            <a:r>
              <a:rPr lang="en-US" altLang="zh-CN"/>
              <a:t>LED</a:t>
            </a:r>
            <a:r>
              <a:rPr lang="zh-CN" altLang="en-US"/>
              <a:t>彩灯全部显示为蓝色；</a:t>
            </a:r>
            <a:endParaRPr lang="zh-CN" altLang="en-US"/>
          </a:p>
        </p:txBody>
      </p:sp>
      <p:pic>
        <p:nvPicPr>
          <p:cNvPr id="2" name="图片 1"/>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2125345"/>
            <a:ext cx="7238365" cy="178117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22.</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炫丽彩灯</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r>
              <a:rPr lang="en-US" altLang="zh-CN" sz="2400">
                <a:solidFill>
                  <a:srgbClr val="FFFFFF"/>
                </a:solidFill>
                <a:latin typeface="造字工房力黑（非商用）常规体" charset="-122"/>
                <a:ea typeface="造字工房力黑（非商用）常规体" charset="-122"/>
              </a:rPr>
              <a:t>2</a:t>
            </a:r>
            <a:endParaRPr lang="en-US" altLang="zh-CN" sz="2400">
              <a:solidFill>
                <a:srgbClr val="FFFFFF"/>
              </a:solidFill>
              <a:latin typeface="造字工房力黑（非商用）常规体" charset="-122"/>
              <a:ea typeface="造字工房力黑（非商用）常规体" charset="-122"/>
            </a:endParaRPr>
          </a:p>
        </p:txBody>
      </p:sp>
      <p:pic>
        <p:nvPicPr>
          <p:cNvPr id="3" name="图片 2"/>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2566670"/>
            <a:ext cx="7028815" cy="1724025"/>
          </a:xfrm>
          <a:prstGeom prst="rect">
            <a:avLst/>
          </a:prstGeom>
        </p:spPr>
      </p:pic>
      <p:sp>
        <p:nvSpPr>
          <p:cNvPr id="4" name="文本框 3"/>
          <p:cNvSpPr txBox="1"/>
          <p:nvPr/>
        </p:nvSpPr>
        <p:spPr>
          <a:xfrm>
            <a:off x="1130935" y="4910455"/>
            <a:ext cx="9876155" cy="922020"/>
          </a:xfrm>
          <a:prstGeom prst="rect">
            <a:avLst/>
          </a:prstGeom>
          <a:noFill/>
        </p:spPr>
        <p:txBody>
          <a:bodyPr wrap="square" rtlCol="0">
            <a:spAutoFit/>
          </a:bodyPr>
          <a:p>
            <a:r>
              <a:rPr lang="zh-CN" altLang="en-US">
                <a:sym typeface="+mn-ea"/>
              </a:rPr>
              <a:t>在使用</a:t>
            </a:r>
            <a:r>
              <a:rPr lang="en-US" altLang="zh-CN">
                <a:sym typeface="+mn-ea"/>
              </a:rPr>
              <a:t>Neopixel</a:t>
            </a:r>
            <a:r>
              <a:rPr lang="zh-CN" altLang="en-US">
                <a:sym typeface="+mn-ea"/>
              </a:rPr>
              <a:t>软件包控制</a:t>
            </a:r>
            <a:r>
              <a:rPr lang="en-US" altLang="zh-CN">
                <a:sym typeface="+mn-ea"/>
              </a:rPr>
              <a:t>RGB</a:t>
            </a:r>
            <a:r>
              <a:rPr lang="zh-CN" altLang="en-US">
                <a:sym typeface="+mn-ea"/>
              </a:rPr>
              <a:t>彩灯模块时，第一步步骤同上案例，第二步，用数值设置所有</a:t>
            </a:r>
            <a:r>
              <a:rPr lang="en-US" altLang="zh-CN">
                <a:sym typeface="+mn-ea"/>
              </a:rPr>
              <a:t>LED</a:t>
            </a:r>
            <a:r>
              <a:rPr lang="zh-CN" altLang="en-US">
                <a:sym typeface="+mn-ea"/>
              </a:rPr>
              <a:t>的颜色为白色，白色其实是有红色、绿色、蓝色综合构成，注意设置每种色彩的元素的取值范围为</a:t>
            </a:r>
            <a:r>
              <a:rPr lang="en-US" altLang="zh-CN">
                <a:sym typeface="+mn-ea"/>
              </a:rPr>
              <a:t>0-255</a:t>
            </a:r>
            <a:r>
              <a:rPr lang="zh-CN" altLang="en-US">
                <a:sym typeface="+mn-ea"/>
              </a:rPr>
              <a:t>，理论上可以设置</a:t>
            </a:r>
            <a:r>
              <a:rPr lang="en-US" altLang="zh-CN">
                <a:sym typeface="+mn-ea"/>
              </a:rPr>
              <a:t>256*256*256=16777216</a:t>
            </a:r>
            <a:r>
              <a:rPr lang="zh-CN" altLang="en-US">
                <a:sym typeface="+mn-ea"/>
              </a:rPr>
              <a:t>种色彩；</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22.</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炫丽彩灯</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r>
              <a:rPr lang="en-US" altLang="zh-CN" sz="2400">
                <a:solidFill>
                  <a:srgbClr val="FFFFFF"/>
                </a:solidFill>
                <a:latin typeface="造字工房力黑（非商用）常规体" charset="-122"/>
                <a:ea typeface="造字工房力黑（非商用）常规体" charset="-122"/>
              </a:rPr>
              <a:t>3</a:t>
            </a:r>
            <a:endParaRPr lang="en-US" altLang="zh-CN"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1130935" y="5078730"/>
            <a:ext cx="9687560" cy="1198880"/>
          </a:xfrm>
          <a:prstGeom prst="rect">
            <a:avLst/>
          </a:prstGeom>
          <a:noFill/>
        </p:spPr>
        <p:txBody>
          <a:bodyPr wrap="square" rtlCol="0">
            <a:spAutoFit/>
          </a:bodyPr>
          <a:p>
            <a:r>
              <a:rPr lang="zh-CN" altLang="en-US">
                <a:sym typeface="+mn-ea"/>
              </a:rPr>
              <a:t>在使用</a:t>
            </a:r>
            <a:r>
              <a:rPr lang="en-US" altLang="zh-CN">
                <a:sym typeface="+mn-ea"/>
              </a:rPr>
              <a:t>Neopixel</a:t>
            </a:r>
            <a:r>
              <a:rPr lang="zh-CN" altLang="en-US">
                <a:sym typeface="+mn-ea"/>
              </a:rPr>
              <a:t>软件包控制</a:t>
            </a:r>
            <a:r>
              <a:rPr lang="en-US" altLang="zh-CN">
                <a:sym typeface="+mn-ea"/>
              </a:rPr>
              <a:t>RGB</a:t>
            </a:r>
            <a:r>
              <a:rPr lang="zh-CN" altLang="en-US">
                <a:sym typeface="+mn-ea"/>
              </a:rPr>
              <a:t>彩灯模块时，第一步步骤同上案例，第二步，设置每个独立</a:t>
            </a:r>
            <a:r>
              <a:rPr lang="en-US" altLang="zh-CN">
                <a:sym typeface="+mn-ea"/>
              </a:rPr>
              <a:t>LED</a:t>
            </a:r>
            <a:r>
              <a:rPr lang="zh-CN" altLang="en-US">
                <a:sym typeface="+mn-ea"/>
              </a:rPr>
              <a:t>的颜色，注意板载</a:t>
            </a:r>
            <a:r>
              <a:rPr lang="en-US" altLang="zh-CN">
                <a:sym typeface="+mn-ea"/>
              </a:rPr>
              <a:t>LED</a:t>
            </a:r>
            <a:r>
              <a:rPr lang="zh-CN" altLang="en-US">
                <a:sym typeface="+mn-ea"/>
              </a:rPr>
              <a:t>标注从</a:t>
            </a:r>
            <a:r>
              <a:rPr lang="en-US" altLang="zh-CN">
                <a:sym typeface="+mn-ea"/>
              </a:rPr>
              <a:t>1</a:t>
            </a:r>
            <a:r>
              <a:rPr lang="zh-CN" altLang="en-US">
                <a:sym typeface="+mn-ea"/>
              </a:rPr>
              <a:t>开始，而实际</a:t>
            </a:r>
            <a:r>
              <a:rPr lang="en-US" altLang="zh-CN">
                <a:sym typeface="+mn-ea"/>
              </a:rPr>
              <a:t>LED</a:t>
            </a:r>
            <a:r>
              <a:rPr lang="zh-CN" altLang="en-US">
                <a:sym typeface="+mn-ea"/>
              </a:rPr>
              <a:t>软件标记从</a:t>
            </a:r>
            <a:r>
              <a:rPr lang="en-US" altLang="zh-CN">
                <a:sym typeface="+mn-ea"/>
              </a:rPr>
              <a:t>0</a:t>
            </a:r>
            <a:r>
              <a:rPr lang="zh-CN" altLang="en-US">
                <a:sym typeface="+mn-ea"/>
              </a:rPr>
              <a:t>开始，注意区别，设置对应</a:t>
            </a:r>
            <a:r>
              <a:rPr lang="en-US" altLang="zh-CN">
                <a:sym typeface="+mn-ea"/>
              </a:rPr>
              <a:t>LED</a:t>
            </a:r>
            <a:r>
              <a:rPr lang="zh-CN" altLang="en-US">
                <a:sym typeface="+mn-ea"/>
              </a:rPr>
              <a:t>的颜色，可以使用默认颜色标识，也可以手动添加用数值模式去标识颜色，当设置好所有</a:t>
            </a:r>
            <a:r>
              <a:rPr lang="en-US" altLang="zh-CN">
                <a:sym typeface="+mn-ea"/>
              </a:rPr>
              <a:t>LED</a:t>
            </a:r>
            <a:r>
              <a:rPr lang="zh-CN" altLang="en-US">
                <a:sym typeface="+mn-ea"/>
              </a:rPr>
              <a:t>后必须添加显示命令才能显示；</a:t>
            </a:r>
            <a:endParaRPr lang="zh-CN" altLang="en-US"/>
          </a:p>
        </p:txBody>
      </p:sp>
      <p:pic>
        <p:nvPicPr>
          <p:cNvPr id="3" name="图片 2"/>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1808480"/>
            <a:ext cx="6828790" cy="28568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347980" y="30480"/>
            <a:ext cx="520700" cy="5207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a:picLocks noChangeAspect="1"/>
          </p:cNvPicPr>
          <p:nvPr/>
        </p:nvPicPr>
        <p:blipFill>
          <a:blip r:embed="rId1">
            <a:biLevel thresh="25000"/>
          </a:blip>
          <a:stretch>
            <a:fillRect/>
          </a:stretch>
        </p:blipFill>
        <p:spPr>
          <a:xfrm>
            <a:off x="457835" y="139065"/>
            <a:ext cx="297180" cy="303530"/>
          </a:xfrm>
          <a:prstGeom prst="rect">
            <a:avLst/>
          </a:prstGeom>
        </p:spPr>
      </p:pic>
      <p:grpSp>
        <p:nvGrpSpPr>
          <p:cNvPr id="101" name="组合 100"/>
          <p:cNvGrpSpPr/>
          <p:nvPr/>
        </p:nvGrpSpPr>
        <p:grpSpPr>
          <a:xfrm>
            <a:off x="9425789" y="171760"/>
            <a:ext cx="320322" cy="320318"/>
            <a:chOff x="9848438" y="6428700"/>
            <a:chExt cx="221677" cy="221676"/>
          </a:xfrm>
        </p:grpSpPr>
        <p:sp>
          <p:nvSpPr>
            <p:cNvPr id="102" name="矩形 101"/>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 name="文本框 103"/>
          <p:cNvSpPr txBox="1"/>
          <p:nvPr/>
        </p:nvSpPr>
        <p:spPr>
          <a:xfrm>
            <a:off x="9669791" y="8826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3396" y="30601"/>
            <a:ext cx="2107565" cy="521970"/>
          </a:xfrm>
          <a:prstGeom prst="rect">
            <a:avLst/>
          </a:prstGeom>
          <a:noFill/>
        </p:spPr>
        <p:txBody>
          <a:bodyPr wrap="none" rtlCol="0">
            <a:spAutoFit/>
          </a:bodyPr>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22.</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炫丽彩灯</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20" name=" 220"/>
          <p:cNvSpPr/>
          <p:nvPr/>
        </p:nvSpPr>
        <p:spPr>
          <a:xfrm>
            <a:off x="1130935" y="1049655"/>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编程方法</a:t>
            </a:r>
            <a:r>
              <a:rPr lang="en-US" altLang="zh-CN" sz="2400">
                <a:solidFill>
                  <a:srgbClr val="FFFFFF"/>
                </a:solidFill>
                <a:latin typeface="造字工房力黑（非商用）常规体" charset="-122"/>
                <a:ea typeface="造字工房力黑（非商用）常规体" charset="-122"/>
              </a:rPr>
              <a:t>4</a:t>
            </a:r>
            <a:endParaRPr lang="en-US" altLang="zh-CN" sz="2400">
              <a:solidFill>
                <a:srgbClr val="FFFFFF"/>
              </a:solidFill>
              <a:latin typeface="造字工房力黑（非商用）常规体" charset="-122"/>
              <a:ea typeface="造字工房力黑（非商用）常规体" charset="-122"/>
            </a:endParaRPr>
          </a:p>
        </p:txBody>
      </p:sp>
      <p:sp>
        <p:nvSpPr>
          <p:cNvPr id="13" name="文本框 12"/>
          <p:cNvSpPr txBox="1"/>
          <p:nvPr/>
        </p:nvSpPr>
        <p:spPr>
          <a:xfrm>
            <a:off x="8256270" y="2143760"/>
            <a:ext cx="3096895" cy="2030095"/>
          </a:xfrm>
          <a:prstGeom prst="rect">
            <a:avLst/>
          </a:prstGeom>
          <a:noFill/>
        </p:spPr>
        <p:txBody>
          <a:bodyPr wrap="square" rtlCol="0">
            <a:spAutoFit/>
          </a:bodyPr>
          <a:p>
            <a:r>
              <a:rPr lang="zh-CN" altLang="en-US">
                <a:sym typeface="+mn-ea"/>
              </a:rPr>
              <a:t>在使用</a:t>
            </a:r>
            <a:r>
              <a:rPr lang="en-US" altLang="zh-CN">
                <a:sym typeface="+mn-ea"/>
              </a:rPr>
              <a:t>Neopixel</a:t>
            </a:r>
            <a:r>
              <a:rPr lang="zh-CN" altLang="en-US">
                <a:sym typeface="+mn-ea"/>
              </a:rPr>
              <a:t>软件包控制</a:t>
            </a:r>
            <a:r>
              <a:rPr lang="en-US" altLang="zh-CN">
                <a:sym typeface="+mn-ea"/>
              </a:rPr>
              <a:t>RGB</a:t>
            </a:r>
            <a:r>
              <a:rPr lang="zh-CN" altLang="en-US">
                <a:sym typeface="+mn-ea"/>
              </a:rPr>
              <a:t>彩灯模块时，第一步步骤同上案例，第二步，在无限循环中使用对于从</a:t>
            </a:r>
            <a:r>
              <a:rPr lang="en-US" altLang="zh-CN">
                <a:sym typeface="+mn-ea"/>
              </a:rPr>
              <a:t>0</a:t>
            </a:r>
            <a:r>
              <a:rPr lang="zh-CN" altLang="en-US">
                <a:sym typeface="+mn-ea"/>
              </a:rPr>
              <a:t>至</a:t>
            </a:r>
            <a:r>
              <a:rPr lang="en-US" altLang="zh-CN">
                <a:sym typeface="+mn-ea"/>
              </a:rPr>
              <a:t>3</a:t>
            </a:r>
            <a:r>
              <a:rPr lang="zh-CN" altLang="en-US">
                <a:sym typeface="+mn-ea"/>
              </a:rPr>
              <a:t>的循环显示点亮索引的</a:t>
            </a:r>
            <a:r>
              <a:rPr lang="en-US" altLang="zh-CN">
                <a:sym typeface="+mn-ea"/>
              </a:rPr>
              <a:t>LED</a:t>
            </a:r>
            <a:r>
              <a:rPr lang="zh-CN" altLang="en-US">
                <a:sym typeface="+mn-ea"/>
              </a:rPr>
              <a:t>，并延时</a:t>
            </a:r>
            <a:r>
              <a:rPr lang="en-US" altLang="zh-CN">
                <a:sym typeface="+mn-ea"/>
              </a:rPr>
              <a:t>100ms</a:t>
            </a:r>
            <a:r>
              <a:rPr lang="zh-CN" altLang="en-US">
                <a:sym typeface="+mn-ea"/>
              </a:rPr>
              <a:t>，之后清楚，就可以实现流水灯的效果；</a:t>
            </a:r>
            <a:endParaRPr lang="zh-CN" altLang="en-US"/>
          </a:p>
        </p:txBody>
      </p:sp>
      <p:pic>
        <p:nvPicPr>
          <p:cNvPr id="2" name="图片 1"/>
          <p:cNvPicPr>
            <a:picLocks noChangeAspect="1"/>
          </p:cNvPicPr>
          <p:nvPr/>
        </p:nvPicPr>
        <p:blipFill>
          <a:blip r:embed="rId2">
            <a:clrChange>
              <a:clrFrom>
                <a:srgbClr val="ECF0F1">
                  <a:alpha val="100000"/>
                </a:srgbClr>
              </a:clrFrom>
              <a:clrTo>
                <a:srgbClr val="ECF0F1">
                  <a:alpha val="100000"/>
                  <a:alpha val="0"/>
                </a:srgbClr>
              </a:clrTo>
            </a:clrChange>
          </a:blip>
          <a:stretch>
            <a:fillRect/>
          </a:stretch>
        </p:blipFill>
        <p:spPr>
          <a:xfrm>
            <a:off x="1130935" y="2292985"/>
            <a:ext cx="6828790" cy="34664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839460" y="1911985"/>
            <a:ext cx="4303395" cy="583565"/>
          </a:xfrm>
          <a:prstGeom prst="rect">
            <a:avLst/>
          </a:prstGeom>
          <a:noFill/>
        </p:spPr>
        <p:txBody>
          <a:bodyPr wrap="square" rtlCol="0">
            <a:spAutoFit/>
          </a:bodyPr>
          <a:lstStyle/>
          <a:p>
            <a:pPr algn="l"/>
            <a:r>
              <a:rPr lang="en-US" altLang="zh-CN" sz="3200" dirty="0" smtClean="0">
                <a:latin typeface="造字工房力黑（非商用）常规体" charset="-122"/>
                <a:ea typeface="造字工房力黑（非商用）常规体" charset="-122"/>
                <a:sym typeface="+mn-ea"/>
              </a:rPr>
              <a:t>micro:bit</a:t>
            </a:r>
            <a:r>
              <a:rPr lang="zh-CN" altLang="en-US" sz="3200" dirty="0" smtClean="0">
                <a:latin typeface="造字工房力黑（非商用）常规体" charset="-122"/>
                <a:ea typeface="造字工房力黑（非商用）常规体" charset="-122"/>
                <a:sym typeface="+mn-ea"/>
              </a:rPr>
              <a:t>入门套件</a:t>
            </a:r>
            <a:endParaRPr lang="zh-CN" altLang="en-US" dirty="0" smtClean="0">
              <a:solidFill>
                <a:schemeClr val="tx1"/>
              </a:solidFill>
              <a:latin typeface="宋体" panose="02010600030101010101" pitchFamily="2" charset="-122"/>
              <a:ea typeface="宋体" panose="02010600030101010101" pitchFamily="2" charset="-122"/>
            </a:endParaRPr>
          </a:p>
        </p:txBody>
      </p:sp>
      <p:sp>
        <p:nvSpPr>
          <p:cNvPr id="146" name="任意多边形 145"/>
          <p:cNvSpPr/>
          <p:nvPr/>
        </p:nvSpPr>
        <p:spPr>
          <a:xfrm>
            <a:off x="0" y="6271657"/>
            <a:ext cx="12192000" cy="600170"/>
          </a:xfrm>
          <a:custGeom>
            <a:avLst/>
            <a:gdLst>
              <a:gd name="connsiteX0" fmla="*/ 0 w 12192000"/>
              <a:gd name="connsiteY0" fmla="*/ 0 h 600170"/>
              <a:gd name="connsiteX1" fmla="*/ 12192000 w 12192000"/>
              <a:gd name="connsiteY1" fmla="*/ 0 h 600170"/>
              <a:gd name="connsiteX2" fmla="*/ 12192000 w 12192000"/>
              <a:gd name="connsiteY2" fmla="*/ 600170 h 600170"/>
              <a:gd name="connsiteX3" fmla="*/ 6158242 w 12192000"/>
              <a:gd name="connsiteY3" fmla="*/ 600170 h 600170"/>
              <a:gd name="connsiteX4" fmla="*/ 6092470 w 12192000"/>
              <a:gd name="connsiteY4" fmla="*/ 514290 h 600170"/>
              <a:gd name="connsiteX5" fmla="*/ 6026696 w 12192000"/>
              <a:gd name="connsiteY5" fmla="*/ 600170 h 600170"/>
              <a:gd name="connsiteX6" fmla="*/ 0 w 12192000"/>
              <a:gd name="connsiteY6" fmla="*/ 600170 h 60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0170">
                <a:moveTo>
                  <a:pt x="0" y="0"/>
                </a:moveTo>
                <a:lnTo>
                  <a:pt x="12192000" y="0"/>
                </a:lnTo>
                <a:lnTo>
                  <a:pt x="12192000" y="600170"/>
                </a:lnTo>
                <a:lnTo>
                  <a:pt x="6158242" y="600170"/>
                </a:lnTo>
                <a:lnTo>
                  <a:pt x="6092470" y="514290"/>
                </a:lnTo>
                <a:lnTo>
                  <a:pt x="6026696" y="600170"/>
                </a:lnTo>
                <a:lnTo>
                  <a:pt x="0" y="60017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9" name="组合 1078"/>
          <p:cNvGrpSpPr/>
          <p:nvPr/>
        </p:nvGrpSpPr>
        <p:grpSpPr>
          <a:xfrm>
            <a:off x="352650" y="6311483"/>
            <a:ext cx="520521" cy="520521"/>
            <a:chOff x="314499" y="2507107"/>
            <a:chExt cx="1127012" cy="1127012"/>
          </a:xfrm>
        </p:grpSpPr>
        <p:sp>
          <p:nvSpPr>
            <p:cNvPr id="1078" name="椭圆 1077"/>
            <p:cNvSpPr/>
            <p:nvPr/>
          </p:nvSpPr>
          <p:spPr>
            <a:xfrm>
              <a:off x="314499" y="2507107"/>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0" name="图片 119"/>
            <p:cNvPicPr>
              <a:picLocks noChangeAspect="1"/>
            </p:cNvPicPr>
            <p:nvPr/>
          </p:nvPicPr>
          <p:blipFill>
            <a:blip r:embed="rId1">
              <a:biLevel thresh="25000"/>
            </a:blip>
            <a:stretch>
              <a:fillRect/>
            </a:stretch>
          </p:blipFill>
          <p:spPr>
            <a:xfrm>
              <a:off x="552870" y="2741736"/>
              <a:ext cx="642806" cy="657754"/>
            </a:xfrm>
            <a:prstGeom prst="rect">
              <a:avLst/>
            </a:prstGeom>
          </p:spPr>
        </p:pic>
      </p:grpSp>
      <p:grpSp>
        <p:nvGrpSpPr>
          <p:cNvPr id="1080" name="组合 1079"/>
          <p:cNvGrpSpPr/>
          <p:nvPr/>
        </p:nvGrpSpPr>
        <p:grpSpPr>
          <a:xfrm>
            <a:off x="1069318" y="6320226"/>
            <a:ext cx="520521" cy="520521"/>
            <a:chOff x="1655617" y="2521301"/>
            <a:chExt cx="1127012" cy="1127012"/>
          </a:xfrm>
        </p:grpSpPr>
        <p:sp>
          <p:nvSpPr>
            <p:cNvPr id="124" name="椭圆 123"/>
            <p:cNvSpPr/>
            <p:nvPr/>
          </p:nvSpPr>
          <p:spPr>
            <a:xfrm>
              <a:off x="1655617" y="2521301"/>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p:cNvPicPr>
              <a:picLocks noChangeAspect="1"/>
            </p:cNvPicPr>
            <p:nvPr/>
          </p:nvPicPr>
          <p:blipFill>
            <a:blip r:embed="rId2">
              <a:biLevel thresh="25000"/>
            </a:blip>
            <a:stretch>
              <a:fillRect/>
            </a:stretch>
          </p:blipFill>
          <p:spPr>
            <a:xfrm>
              <a:off x="1897813" y="2741736"/>
              <a:ext cx="642620" cy="657754"/>
            </a:xfrm>
            <a:prstGeom prst="rect">
              <a:avLst/>
            </a:prstGeom>
          </p:spPr>
        </p:pic>
      </p:grpSp>
      <p:grpSp>
        <p:nvGrpSpPr>
          <p:cNvPr id="1081" name="组合 1080"/>
          <p:cNvGrpSpPr/>
          <p:nvPr/>
        </p:nvGrpSpPr>
        <p:grpSpPr>
          <a:xfrm>
            <a:off x="1785986" y="6311482"/>
            <a:ext cx="520521" cy="520521"/>
            <a:chOff x="2918407" y="2502795"/>
            <a:chExt cx="1127012" cy="1127012"/>
          </a:xfrm>
        </p:grpSpPr>
        <p:sp>
          <p:nvSpPr>
            <p:cNvPr id="126" name="椭圆 125"/>
            <p:cNvSpPr/>
            <p:nvPr/>
          </p:nvSpPr>
          <p:spPr>
            <a:xfrm>
              <a:off x="2918407" y="2502795"/>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8" name="图片 117"/>
            <p:cNvPicPr>
              <a:picLocks noChangeAspect="1"/>
            </p:cNvPicPr>
            <p:nvPr/>
          </p:nvPicPr>
          <p:blipFill>
            <a:blip r:embed="rId3">
              <a:biLevel thresh="25000"/>
            </a:blip>
            <a:stretch>
              <a:fillRect/>
            </a:stretch>
          </p:blipFill>
          <p:spPr>
            <a:xfrm>
              <a:off x="3163539" y="2740094"/>
              <a:ext cx="642620" cy="659396"/>
            </a:xfrm>
            <a:prstGeom prst="rect">
              <a:avLst/>
            </a:prstGeom>
          </p:spPr>
        </p:pic>
      </p:grpSp>
      <p:grpSp>
        <p:nvGrpSpPr>
          <p:cNvPr id="66" name="组合 65"/>
          <p:cNvGrpSpPr/>
          <p:nvPr/>
        </p:nvGrpSpPr>
        <p:grpSpPr>
          <a:xfrm>
            <a:off x="9430717" y="6452642"/>
            <a:ext cx="320322" cy="320318"/>
            <a:chOff x="9848438" y="6428700"/>
            <a:chExt cx="221677" cy="221676"/>
          </a:xfrm>
        </p:grpSpPr>
        <p:sp>
          <p:nvSpPr>
            <p:cNvPr id="65" name="矩形 64"/>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910456" y="6423026"/>
            <a:ext cx="2214880" cy="417830"/>
          </a:xfrm>
          <a:prstGeom prst="rect">
            <a:avLst/>
          </a:prstGeom>
          <a:noFill/>
        </p:spPr>
        <p:txBody>
          <a:bodyPr wrap="none" rtlCol="0">
            <a:spAutoFit/>
          </a:bodyPr>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713730" y="2660015"/>
            <a:ext cx="4733925" cy="2286000"/>
          </a:xfrm>
          <a:prstGeom prst="rect">
            <a:avLst/>
          </a:prstGeom>
          <a:noFill/>
        </p:spPr>
        <p:txBody>
          <a:bodyPr wrap="square" rtlCol="0" anchor="t">
            <a:spAutoFit/>
          </a:bodyPr>
          <a:p>
            <a:r>
              <a:rPr lang="zh-CN" altLang="en-US" sz="2400">
                <a:solidFill>
                  <a:schemeClr val="tx1"/>
                </a:solidFill>
                <a:latin typeface="宋体" panose="02010600030101010101" pitchFamily="2" charset="-122"/>
                <a:ea typeface="宋体" panose="02010600030101010101" pitchFamily="2" charset="-122"/>
                <a:sym typeface="+mn-ea"/>
              </a:rPr>
              <a:t>官网:www.ruilongmaker.cc</a:t>
            </a:r>
            <a:endParaRPr lang="zh-CN" altLang="en-US" sz="2400">
              <a:solidFill>
                <a:schemeClr val="tx1"/>
              </a:solidFill>
              <a:latin typeface="宋体" panose="02010600030101010101" pitchFamily="2" charset="-122"/>
              <a:ea typeface="宋体" panose="02010600030101010101" pitchFamily="2" charset="-122"/>
              <a:sym typeface="+mn-ea"/>
            </a:endParaRPr>
          </a:p>
          <a:p>
            <a:r>
              <a:rPr lang="zh-CN" altLang="en-US" sz="2400">
                <a:solidFill>
                  <a:schemeClr val="tx1"/>
                </a:solidFill>
                <a:latin typeface="宋体" panose="02010600030101010101" pitchFamily="2" charset="-122"/>
                <a:ea typeface="宋体" panose="02010600030101010101" pitchFamily="2" charset="-122"/>
                <a:sym typeface="+mn-ea"/>
              </a:rPr>
              <a:t>淘宝</a:t>
            </a:r>
            <a:r>
              <a:rPr lang="en-US" altLang="zh-CN" sz="2400">
                <a:solidFill>
                  <a:schemeClr val="tx1"/>
                </a:solidFill>
                <a:latin typeface="宋体" panose="02010600030101010101" pitchFamily="2" charset="-122"/>
                <a:ea typeface="宋体" panose="02010600030101010101" pitchFamily="2" charset="-122"/>
                <a:sym typeface="+mn-ea"/>
              </a:rPr>
              <a:t>:ruilongmaker.taobao.com</a:t>
            </a:r>
            <a:endParaRPr lang="en-US" altLang="zh-CN" sz="2400">
              <a:solidFill>
                <a:schemeClr val="tx1"/>
              </a:solidFill>
              <a:latin typeface="宋体" panose="02010600030101010101" pitchFamily="2" charset="-122"/>
              <a:ea typeface="宋体" panose="02010600030101010101" pitchFamily="2" charset="-122"/>
              <a:sym typeface="+mn-ea"/>
            </a:endParaRPr>
          </a:p>
          <a:p>
            <a:r>
              <a:rPr lang="zh-CN" altLang="en-US" sz="2400">
                <a:solidFill>
                  <a:schemeClr val="tx1"/>
                </a:solidFill>
                <a:latin typeface="宋体" panose="02010600030101010101" pitchFamily="2" charset="-122"/>
                <a:ea typeface="宋体" panose="02010600030101010101" pitchFamily="2" charset="-122"/>
                <a:sym typeface="+mn-ea"/>
              </a:rPr>
              <a:t>维科:wiki.ruilongmaker.cc</a:t>
            </a:r>
            <a:endParaRPr lang="zh-CN" altLang="en-US" sz="2400">
              <a:solidFill>
                <a:schemeClr val="tx1"/>
              </a:solidFill>
              <a:latin typeface="宋体" panose="02010600030101010101" pitchFamily="2" charset="-122"/>
              <a:ea typeface="宋体" panose="02010600030101010101" pitchFamily="2" charset="-122"/>
              <a:sym typeface="+mn-ea"/>
            </a:endParaRPr>
          </a:p>
          <a:p>
            <a:r>
              <a:rPr lang="zh-CN" altLang="en-US" sz="2400">
                <a:solidFill>
                  <a:schemeClr val="tx1"/>
                </a:solidFill>
                <a:latin typeface="宋体" panose="02010600030101010101" pitchFamily="2" charset="-122"/>
                <a:ea typeface="宋体" panose="02010600030101010101" pitchFamily="2" charset="-122"/>
                <a:sym typeface="+mn-ea"/>
              </a:rPr>
              <a:t>邮箱:info@ruilongmaker.cc</a:t>
            </a:r>
            <a:endParaRPr lang="zh-CN" altLang="en-US" sz="2400">
              <a:solidFill>
                <a:schemeClr val="tx1"/>
              </a:solidFill>
              <a:latin typeface="宋体" panose="02010600030101010101" pitchFamily="2" charset="-122"/>
              <a:ea typeface="宋体" panose="02010600030101010101" pitchFamily="2" charset="-122"/>
              <a:sym typeface="+mn-ea"/>
            </a:endParaRPr>
          </a:p>
          <a:p>
            <a:r>
              <a:rPr lang="zh-CN" altLang="en-US" sz="2400">
                <a:solidFill>
                  <a:schemeClr val="tx1"/>
                </a:solidFill>
                <a:latin typeface="宋体" panose="02010600030101010101" pitchFamily="2" charset="-122"/>
                <a:ea typeface="宋体" panose="02010600030101010101" pitchFamily="2" charset="-122"/>
                <a:sym typeface="+mn-ea"/>
              </a:rPr>
              <a:t>电话:+86-138 5811 4512</a:t>
            </a:r>
            <a:endParaRPr lang="zh-CN" altLang="en-US" sz="2400">
              <a:solidFill>
                <a:schemeClr val="tx1"/>
              </a:solidFill>
              <a:latin typeface="宋体" panose="02010600030101010101" pitchFamily="2" charset="-122"/>
              <a:ea typeface="宋体" panose="02010600030101010101" pitchFamily="2" charset="-122"/>
              <a:sym typeface="+mn-ea"/>
            </a:endParaRPr>
          </a:p>
          <a:p>
            <a:r>
              <a:rPr lang="en-US" altLang="zh-CN" sz="2400">
                <a:solidFill>
                  <a:schemeClr val="tx1"/>
                </a:solidFill>
                <a:latin typeface="宋体" panose="02010600030101010101" pitchFamily="2" charset="-122"/>
                <a:ea typeface="宋体" panose="02010600030101010101" pitchFamily="2" charset="-122"/>
                <a:sym typeface="+mn-ea"/>
              </a:rPr>
              <a:t>     +86-138 3612 3892</a:t>
            </a:r>
            <a:endParaRPr lang="en-US" altLang="zh-CN" sz="2400">
              <a:solidFill>
                <a:schemeClr val="tx1"/>
              </a:solidFill>
              <a:latin typeface="宋体" panose="02010600030101010101" pitchFamily="2" charset="-122"/>
              <a:ea typeface="宋体" panose="02010600030101010101" pitchFamily="2" charset="-122"/>
              <a:sym typeface="+mn-ea"/>
            </a:endParaRPr>
          </a:p>
        </p:txBody>
      </p:sp>
      <p:pic>
        <p:nvPicPr>
          <p:cNvPr id="5" name="图片 4"/>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424940" y="2043430"/>
            <a:ext cx="3945890" cy="2509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47722" y="30601"/>
            <a:ext cx="520521" cy="520521"/>
            <a:chOff x="314499" y="2507107"/>
            <a:chExt cx="1127012" cy="1127012"/>
          </a:xfrm>
        </p:grpSpPr>
        <p:sp>
          <p:nvSpPr>
            <p:cNvPr id="44" name="椭圆 43"/>
            <p:cNvSpPr/>
            <p:nvPr/>
          </p:nvSpPr>
          <p:spPr>
            <a:xfrm>
              <a:off x="314499" y="2507107"/>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1">
              <a:biLevel thresh="25000"/>
            </a:blip>
            <a:stretch>
              <a:fillRect/>
            </a:stretch>
          </p:blipFill>
          <p:spPr>
            <a:xfrm>
              <a:off x="552870" y="2741736"/>
              <a:ext cx="642806" cy="657754"/>
            </a:xfrm>
            <a:prstGeom prst="rect">
              <a:avLst/>
            </a:prstGeom>
          </p:spPr>
        </p:pic>
      </p:grpSp>
      <p:grpSp>
        <p:nvGrpSpPr>
          <p:cNvPr id="48" name="组合 47"/>
          <p:cNvGrpSpPr/>
          <p:nvPr/>
        </p:nvGrpSpPr>
        <p:grpSpPr>
          <a:xfrm>
            <a:off x="9425789" y="171760"/>
            <a:ext cx="320322" cy="320318"/>
            <a:chOff x="9848438" y="6428700"/>
            <a:chExt cx="221677" cy="221676"/>
          </a:xfrm>
        </p:grpSpPr>
        <p:sp>
          <p:nvSpPr>
            <p:cNvPr id="49" name="矩形 48"/>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3396" y="30601"/>
            <a:ext cx="4685030" cy="521970"/>
          </a:xfrm>
          <a:prstGeom prst="rect">
            <a:avLst/>
          </a:prstGeom>
          <a:noFill/>
        </p:spPr>
        <p:txBody>
          <a:bodyPr wrap="none" rtlCol="0">
            <a:spAutoFit/>
          </a:bodyPr>
          <a:lstStyle/>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micro:bit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入门套件</a:t>
            </a:r>
            <a:r>
              <a:rPr lang="en-US" altLang="zh-CN" sz="28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软件介绍</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9669791" y="88266"/>
            <a:ext cx="2214880" cy="41783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0" name=" 220"/>
          <p:cNvSpPr/>
          <p:nvPr/>
        </p:nvSpPr>
        <p:spPr>
          <a:xfrm>
            <a:off x="755015" y="993140"/>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软件介绍</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3732530" y="1061085"/>
            <a:ext cx="6832600" cy="368300"/>
          </a:xfrm>
          <a:prstGeom prst="rect">
            <a:avLst/>
          </a:prstGeom>
          <a:noFill/>
        </p:spPr>
        <p:txBody>
          <a:bodyPr wrap="square" rtlCol="0">
            <a:spAutoFit/>
          </a:bodyPr>
          <a:p>
            <a:r>
              <a:rPr lang="zh-CN" altLang="en-US"/>
              <a:t>在线云编程：</a:t>
            </a:r>
            <a:r>
              <a:rPr lang="zh-CN" altLang="en-US">
                <a:hlinkClick r:id="rId2"/>
              </a:rPr>
              <a:t>http://makeredu.net/index.html</a:t>
            </a:r>
            <a:endParaRPr lang="zh-CN" altLang="en-US"/>
          </a:p>
        </p:txBody>
      </p:sp>
      <p:pic>
        <p:nvPicPr>
          <p:cNvPr id="5" name="图片 4"/>
          <p:cNvPicPr>
            <a:picLocks noChangeAspect="1"/>
          </p:cNvPicPr>
          <p:nvPr/>
        </p:nvPicPr>
        <p:blipFill>
          <a:blip r:embed="rId3"/>
          <a:stretch>
            <a:fillRect/>
          </a:stretch>
        </p:blipFill>
        <p:spPr>
          <a:xfrm>
            <a:off x="2085975" y="2028190"/>
            <a:ext cx="8761095" cy="4121785"/>
          </a:xfrm>
          <a:prstGeom prst="rect">
            <a:avLst/>
          </a:prstGeom>
        </p:spPr>
      </p:pic>
      <p:sp>
        <p:nvSpPr>
          <p:cNvPr id="6" name="圆角矩形标注 5"/>
          <p:cNvSpPr/>
          <p:nvPr/>
        </p:nvSpPr>
        <p:spPr>
          <a:xfrm>
            <a:off x="6554470" y="1429385"/>
            <a:ext cx="1323340" cy="447675"/>
          </a:xfrm>
          <a:prstGeom prst="wedgeRoundRectCallout">
            <a:avLst>
              <a:gd name="adj1" fmla="val -27159"/>
              <a:gd name="adj2" fmla="val 1039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方块和代码转换</a:t>
            </a:r>
            <a:endParaRPr lang="zh-CN" altLang="en-US" sz="1200"/>
          </a:p>
        </p:txBody>
      </p:sp>
      <p:sp>
        <p:nvSpPr>
          <p:cNvPr id="7" name="圆角矩形标注 6"/>
          <p:cNvSpPr/>
          <p:nvPr/>
        </p:nvSpPr>
        <p:spPr>
          <a:xfrm>
            <a:off x="10561320" y="2808605"/>
            <a:ext cx="1323340" cy="447675"/>
          </a:xfrm>
          <a:prstGeom prst="wedgeRoundRectCallout">
            <a:avLst>
              <a:gd name="adj1" fmla="val -94673"/>
              <a:gd name="adj2" fmla="val 1396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编辑区</a:t>
            </a:r>
            <a:endParaRPr lang="zh-CN" altLang="en-US" sz="1200"/>
          </a:p>
        </p:txBody>
      </p:sp>
      <p:sp>
        <p:nvSpPr>
          <p:cNvPr id="9" name="圆角矩形标注 8"/>
          <p:cNvSpPr/>
          <p:nvPr/>
        </p:nvSpPr>
        <p:spPr>
          <a:xfrm>
            <a:off x="620395" y="2893060"/>
            <a:ext cx="1323340" cy="447675"/>
          </a:xfrm>
          <a:prstGeom prst="wedgeRoundRectCallout">
            <a:avLst>
              <a:gd name="adj1" fmla="val 87428"/>
              <a:gd name="adj2" fmla="val 1999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仿真模拟区</a:t>
            </a:r>
            <a:endParaRPr lang="zh-CN" altLang="en-US" sz="1200"/>
          </a:p>
        </p:txBody>
      </p:sp>
      <p:sp>
        <p:nvSpPr>
          <p:cNvPr id="10" name="圆角矩形标注 9"/>
          <p:cNvSpPr/>
          <p:nvPr/>
        </p:nvSpPr>
        <p:spPr>
          <a:xfrm>
            <a:off x="620395" y="5219700"/>
            <a:ext cx="1323340" cy="447675"/>
          </a:xfrm>
          <a:prstGeom prst="wedgeRoundRectCallout">
            <a:avLst>
              <a:gd name="adj1" fmla="val 95057"/>
              <a:gd name="adj2" fmla="val 122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下载按钮</a:t>
            </a:r>
            <a:endParaRPr lang="zh-CN" altLang="en-US" sz="1200"/>
          </a:p>
        </p:txBody>
      </p:sp>
      <p:sp>
        <p:nvSpPr>
          <p:cNvPr id="11" name="圆角矩形标注 10"/>
          <p:cNvSpPr/>
          <p:nvPr/>
        </p:nvSpPr>
        <p:spPr>
          <a:xfrm>
            <a:off x="2409190" y="4772025"/>
            <a:ext cx="1323340" cy="447675"/>
          </a:xfrm>
          <a:prstGeom prst="wedgeRoundRectCallout">
            <a:avLst>
              <a:gd name="adj1" fmla="val 87428"/>
              <a:gd name="adj2" fmla="val 1999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保存命名按钮</a:t>
            </a:r>
            <a:endParaRPr lang="zh-CN" altLang="en-US" sz="1200"/>
          </a:p>
        </p:txBody>
      </p:sp>
      <p:sp>
        <p:nvSpPr>
          <p:cNvPr id="12" name="圆角矩形标注 11"/>
          <p:cNvSpPr/>
          <p:nvPr/>
        </p:nvSpPr>
        <p:spPr>
          <a:xfrm>
            <a:off x="3307715" y="1429385"/>
            <a:ext cx="1323340" cy="447675"/>
          </a:xfrm>
          <a:prstGeom prst="wedgeRoundRectCallout">
            <a:avLst>
              <a:gd name="adj1" fmla="val 65786"/>
              <a:gd name="adj2" fmla="val 2074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指令区</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47722" y="30601"/>
            <a:ext cx="520521" cy="520521"/>
            <a:chOff x="314499" y="2507107"/>
            <a:chExt cx="1127012" cy="1127012"/>
          </a:xfrm>
        </p:grpSpPr>
        <p:sp>
          <p:nvSpPr>
            <p:cNvPr id="44" name="椭圆 43"/>
            <p:cNvSpPr/>
            <p:nvPr/>
          </p:nvSpPr>
          <p:spPr>
            <a:xfrm>
              <a:off x="314499" y="2507107"/>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1">
              <a:biLevel thresh="25000"/>
            </a:blip>
            <a:stretch>
              <a:fillRect/>
            </a:stretch>
          </p:blipFill>
          <p:spPr>
            <a:xfrm>
              <a:off x="552870" y="2741736"/>
              <a:ext cx="642806" cy="657754"/>
            </a:xfrm>
            <a:prstGeom prst="rect">
              <a:avLst/>
            </a:prstGeom>
          </p:spPr>
        </p:pic>
      </p:grpSp>
      <p:grpSp>
        <p:nvGrpSpPr>
          <p:cNvPr id="48" name="组合 47"/>
          <p:cNvGrpSpPr/>
          <p:nvPr/>
        </p:nvGrpSpPr>
        <p:grpSpPr>
          <a:xfrm>
            <a:off x="9425789" y="171760"/>
            <a:ext cx="320322" cy="320318"/>
            <a:chOff x="9848438" y="6428700"/>
            <a:chExt cx="221677" cy="221676"/>
          </a:xfrm>
        </p:grpSpPr>
        <p:sp>
          <p:nvSpPr>
            <p:cNvPr id="49" name="矩形 48"/>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3396" y="30601"/>
            <a:ext cx="4685030" cy="521970"/>
          </a:xfrm>
          <a:prstGeom prst="rect">
            <a:avLst/>
          </a:prstGeom>
          <a:noFill/>
        </p:spPr>
        <p:txBody>
          <a:bodyPr wrap="none" rtlCol="0">
            <a:spAutoFit/>
          </a:bodyPr>
          <a:lstStyle/>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micro:bit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入门套件</a:t>
            </a:r>
            <a:r>
              <a:rPr lang="en-US" altLang="zh-CN" sz="28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软件介绍</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9669791" y="88266"/>
            <a:ext cx="2214880" cy="41783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0" name=" 220"/>
          <p:cNvSpPr/>
          <p:nvPr/>
        </p:nvSpPr>
        <p:spPr>
          <a:xfrm>
            <a:off x="755015" y="993140"/>
            <a:ext cx="2127250" cy="589915"/>
          </a:xfrm>
          <a:prstGeom prst="snip1Rect">
            <a:avLst/>
          </a:prstGeom>
          <a:solidFill>
            <a:srgbClr val="2E2E2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rgbClr val="FFFFFF"/>
                </a:solidFill>
                <a:latin typeface="造字工房力黑（非商用）常规体" charset="-122"/>
                <a:ea typeface="造字工房力黑（非商用）常规体" charset="-122"/>
              </a:rPr>
              <a:t>软件介绍</a:t>
            </a:r>
            <a:endParaRPr lang="zh-CN" altLang="en-US" sz="2400">
              <a:solidFill>
                <a:srgbClr val="FFFFFF"/>
              </a:solidFill>
              <a:latin typeface="造字工房力黑（非商用）常规体" charset="-122"/>
              <a:ea typeface="造字工房力黑（非商用）常规体" charset="-122"/>
            </a:endParaRPr>
          </a:p>
        </p:txBody>
      </p:sp>
      <p:sp>
        <p:nvSpPr>
          <p:cNvPr id="2" name="文本框 1"/>
          <p:cNvSpPr txBox="1"/>
          <p:nvPr/>
        </p:nvSpPr>
        <p:spPr>
          <a:xfrm>
            <a:off x="3842385" y="858520"/>
            <a:ext cx="6832600" cy="368300"/>
          </a:xfrm>
          <a:prstGeom prst="rect">
            <a:avLst/>
          </a:prstGeom>
          <a:noFill/>
        </p:spPr>
        <p:txBody>
          <a:bodyPr wrap="square" rtlCol="0">
            <a:spAutoFit/>
          </a:bodyPr>
          <a:p>
            <a:pPr algn="l"/>
            <a:r>
              <a:rPr lang="zh-CN" altLang="en-US"/>
              <a:t>在线云编程（国内）：</a:t>
            </a:r>
            <a:r>
              <a:rPr lang="zh-CN" altLang="en-US">
                <a:hlinkClick r:id="rId2"/>
              </a:rPr>
              <a:t>http://makeredu.net/index.html</a:t>
            </a:r>
            <a:endParaRPr lang="zh-CN" altLang="en-US"/>
          </a:p>
        </p:txBody>
      </p:sp>
      <p:pic>
        <p:nvPicPr>
          <p:cNvPr id="3" name="图片 2"/>
          <p:cNvPicPr>
            <a:picLocks noChangeAspect="1"/>
          </p:cNvPicPr>
          <p:nvPr/>
        </p:nvPicPr>
        <p:blipFill>
          <a:blip r:embed="rId3"/>
          <a:stretch>
            <a:fillRect/>
          </a:stretch>
        </p:blipFill>
        <p:spPr>
          <a:xfrm>
            <a:off x="2931795" y="1877060"/>
            <a:ext cx="4418965" cy="2057400"/>
          </a:xfrm>
          <a:prstGeom prst="rect">
            <a:avLst/>
          </a:prstGeom>
        </p:spPr>
      </p:pic>
      <p:pic>
        <p:nvPicPr>
          <p:cNvPr id="4" name="图片 3"/>
          <p:cNvPicPr>
            <a:picLocks noChangeAspect="1"/>
          </p:cNvPicPr>
          <p:nvPr/>
        </p:nvPicPr>
        <p:blipFill>
          <a:blip r:embed="rId4"/>
          <a:stretch>
            <a:fillRect/>
          </a:stretch>
        </p:blipFill>
        <p:spPr>
          <a:xfrm>
            <a:off x="7900035" y="1805305"/>
            <a:ext cx="3561715" cy="4123690"/>
          </a:xfrm>
          <a:prstGeom prst="rect">
            <a:avLst/>
          </a:prstGeom>
        </p:spPr>
      </p:pic>
      <p:pic>
        <p:nvPicPr>
          <p:cNvPr id="8" name="图片 7"/>
          <p:cNvPicPr>
            <a:picLocks noChangeAspect="1"/>
          </p:cNvPicPr>
          <p:nvPr/>
        </p:nvPicPr>
        <p:blipFill>
          <a:blip r:embed="rId5"/>
          <a:stretch>
            <a:fillRect/>
          </a:stretch>
        </p:blipFill>
        <p:spPr>
          <a:xfrm>
            <a:off x="3066415" y="4192270"/>
            <a:ext cx="4485640" cy="2057400"/>
          </a:xfrm>
          <a:prstGeom prst="rect">
            <a:avLst/>
          </a:prstGeom>
        </p:spPr>
      </p:pic>
      <p:sp>
        <p:nvSpPr>
          <p:cNvPr id="10" name="圆角矩形标注 9"/>
          <p:cNvSpPr/>
          <p:nvPr/>
        </p:nvSpPr>
        <p:spPr>
          <a:xfrm>
            <a:off x="2931795" y="5172075"/>
            <a:ext cx="1323340" cy="447675"/>
          </a:xfrm>
          <a:prstGeom prst="wedgeRoundRectCallout">
            <a:avLst>
              <a:gd name="adj1" fmla="val 95057"/>
              <a:gd name="adj2" fmla="val 122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下载到</a:t>
            </a:r>
            <a:r>
              <a:rPr lang="en-US" altLang="zh-CN" sz="1200"/>
              <a:t>microbit</a:t>
            </a:r>
            <a:endParaRPr lang="en-US" altLang="zh-CN" sz="1200"/>
          </a:p>
        </p:txBody>
      </p:sp>
      <p:sp>
        <p:nvSpPr>
          <p:cNvPr id="9" name="圆角矩形标注 8"/>
          <p:cNvSpPr/>
          <p:nvPr/>
        </p:nvSpPr>
        <p:spPr>
          <a:xfrm>
            <a:off x="2931795" y="2893060"/>
            <a:ext cx="1323340" cy="447675"/>
          </a:xfrm>
          <a:prstGeom prst="wedgeRoundRectCallout">
            <a:avLst>
              <a:gd name="adj1" fmla="val 87428"/>
              <a:gd name="adj2" fmla="val 1999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点击下载按钮</a:t>
            </a:r>
            <a:endParaRPr lang="en-US" altLang="zh-CN" sz="1200"/>
          </a:p>
        </p:txBody>
      </p:sp>
      <p:sp>
        <p:nvSpPr>
          <p:cNvPr id="6" name="圆角矩形标注 5"/>
          <p:cNvSpPr/>
          <p:nvPr/>
        </p:nvSpPr>
        <p:spPr>
          <a:xfrm>
            <a:off x="9051925" y="2263140"/>
            <a:ext cx="2300605" cy="447675"/>
          </a:xfrm>
          <a:prstGeom prst="wedgeRoundRectCallout">
            <a:avLst>
              <a:gd name="adj1" fmla="val -53339"/>
              <a:gd name="adj2" fmla="val 2336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选择</a:t>
            </a:r>
            <a:r>
              <a:rPr lang="en-US" altLang="zh-CN" sz="1200"/>
              <a:t>microbit</a:t>
            </a:r>
            <a:endParaRPr lang="en-US" altLang="zh-CN" sz="1200"/>
          </a:p>
        </p:txBody>
      </p:sp>
      <p:sp>
        <p:nvSpPr>
          <p:cNvPr id="13" name="文本框 12"/>
          <p:cNvSpPr txBox="1"/>
          <p:nvPr/>
        </p:nvSpPr>
        <p:spPr>
          <a:xfrm>
            <a:off x="457200" y="2851785"/>
            <a:ext cx="2425065" cy="2584450"/>
          </a:xfrm>
          <a:prstGeom prst="rect">
            <a:avLst/>
          </a:prstGeom>
          <a:noFill/>
        </p:spPr>
        <p:txBody>
          <a:bodyPr wrap="square" rtlCol="0">
            <a:spAutoFit/>
          </a:bodyPr>
          <a:p>
            <a:r>
              <a:rPr lang="en-US" altLang="zh-CN"/>
              <a:t>microbit</a:t>
            </a:r>
            <a:r>
              <a:rPr lang="zh-CN" altLang="en-US"/>
              <a:t>上电后就能自动虚拟出一个</a:t>
            </a:r>
            <a:r>
              <a:rPr lang="en-US" altLang="zh-CN"/>
              <a:t>U</a:t>
            </a:r>
            <a:r>
              <a:rPr lang="zh-CN" altLang="en-US"/>
              <a:t>盘盘符，当点击软件的下载按钮就可以生成</a:t>
            </a:r>
            <a:r>
              <a:rPr lang="en-US" altLang="zh-CN"/>
              <a:t>XXXX.hex</a:t>
            </a:r>
            <a:r>
              <a:rPr lang="zh-CN" altLang="en-US"/>
              <a:t>的文件，直接选中下载目录，就可以上传了，在上传的过程中，</a:t>
            </a:r>
            <a:r>
              <a:rPr lang="en-US" altLang="zh-CN"/>
              <a:t>microbit</a:t>
            </a:r>
            <a:r>
              <a:rPr lang="zh-CN" altLang="en-US"/>
              <a:t>的背面指示灯会闪烁。</a:t>
            </a:r>
            <a:endParaRPr lang="zh-CN" altLang="en-US"/>
          </a:p>
        </p:txBody>
      </p:sp>
      <p:sp>
        <p:nvSpPr>
          <p:cNvPr id="5" name="文本框 4"/>
          <p:cNvSpPr txBox="1"/>
          <p:nvPr/>
        </p:nvSpPr>
        <p:spPr>
          <a:xfrm>
            <a:off x="3842385" y="1226820"/>
            <a:ext cx="6832600" cy="368300"/>
          </a:xfrm>
          <a:prstGeom prst="rect">
            <a:avLst/>
          </a:prstGeom>
          <a:noFill/>
        </p:spPr>
        <p:txBody>
          <a:bodyPr wrap="square" rtlCol="0">
            <a:spAutoFit/>
          </a:bodyPr>
          <a:p>
            <a:pPr algn="l"/>
            <a:r>
              <a:rPr lang="zh-CN" altLang="en-US"/>
              <a:t>在线云编程（微软版本）：</a:t>
            </a:r>
            <a:r>
              <a:rPr lang="zh-CN" altLang="en-US">
                <a:hlinkClick r:id="rId6" action="ppaction://hlinkfile"/>
              </a:rPr>
              <a:t>https://makecode.microbit.org/</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2540"/>
            <a:ext cx="12192000" cy="6001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47722" y="30601"/>
            <a:ext cx="520521" cy="520521"/>
            <a:chOff x="314499" y="2507107"/>
            <a:chExt cx="1127012" cy="1127012"/>
          </a:xfrm>
        </p:grpSpPr>
        <p:sp>
          <p:nvSpPr>
            <p:cNvPr id="44" name="椭圆 43"/>
            <p:cNvSpPr/>
            <p:nvPr/>
          </p:nvSpPr>
          <p:spPr>
            <a:xfrm>
              <a:off x="314499" y="2507107"/>
              <a:ext cx="1127012" cy="1127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1">
              <a:biLevel thresh="25000"/>
            </a:blip>
            <a:stretch>
              <a:fillRect/>
            </a:stretch>
          </p:blipFill>
          <p:spPr>
            <a:xfrm>
              <a:off x="552870" y="2741736"/>
              <a:ext cx="642806" cy="657754"/>
            </a:xfrm>
            <a:prstGeom prst="rect">
              <a:avLst/>
            </a:prstGeom>
          </p:spPr>
        </p:pic>
      </p:grpSp>
      <p:grpSp>
        <p:nvGrpSpPr>
          <p:cNvPr id="48" name="组合 47"/>
          <p:cNvGrpSpPr/>
          <p:nvPr/>
        </p:nvGrpSpPr>
        <p:grpSpPr>
          <a:xfrm>
            <a:off x="9425789" y="171760"/>
            <a:ext cx="320322" cy="320318"/>
            <a:chOff x="9848438" y="6428700"/>
            <a:chExt cx="221677" cy="221676"/>
          </a:xfrm>
        </p:grpSpPr>
        <p:sp>
          <p:nvSpPr>
            <p:cNvPr id="49" name="矩形 48"/>
            <p:cNvSpPr/>
            <p:nvPr/>
          </p:nvSpPr>
          <p:spPr>
            <a:xfrm>
              <a:off x="9848438" y="6488087"/>
              <a:ext cx="162289" cy="1622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951341" y="6428700"/>
              <a:ext cx="118774" cy="11877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3396" y="30601"/>
            <a:ext cx="5396230" cy="521970"/>
          </a:xfrm>
          <a:prstGeom prst="rect">
            <a:avLst/>
          </a:prstGeom>
          <a:noFill/>
        </p:spPr>
        <p:txBody>
          <a:bodyPr wrap="none" rtlCol="0">
            <a:spAutoFit/>
          </a:bodyPr>
          <a:lstStyle/>
          <a:p>
            <a:pPr algn="l"/>
            <a:r>
              <a:rPr lang="en-US" altLang="zh-CN" sz="2800" dirty="0" smtClean="0">
                <a:solidFill>
                  <a:schemeClr val="bg1"/>
                </a:solidFill>
                <a:latin typeface="微软雅黑" panose="020B0503020204020204" pitchFamily="34" charset="-122"/>
                <a:ea typeface="微软雅黑" panose="020B0503020204020204" pitchFamily="34" charset="-122"/>
                <a:sym typeface="+mn-ea"/>
              </a:rPr>
              <a:t>micro:bit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入门套件</a:t>
            </a:r>
            <a:r>
              <a:rPr lang="en-US" altLang="zh-CN" sz="28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800" dirty="0" smtClean="0">
                <a:solidFill>
                  <a:schemeClr val="bg1"/>
                </a:solidFill>
                <a:latin typeface="微软雅黑" panose="020B0503020204020204" pitchFamily="34" charset="-122"/>
                <a:ea typeface="微软雅黑" panose="020B0503020204020204" pitchFamily="34" charset="-122"/>
                <a:sym typeface="+mn-ea"/>
              </a:rPr>
              <a:t>模块功能说明</a:t>
            </a:r>
            <a:endParaRPr lang="zh-CN" altLang="en-US" sz="28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9669791" y="88266"/>
            <a:ext cx="2214880" cy="41783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睿龙创客工场出品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5" name="图片 4" descr="RLSEB050SS"/>
          <p:cNvPicPr>
            <a:picLocks noChangeAspect="1"/>
          </p:cNvPicPr>
          <p:nvPr/>
        </p:nvPicPr>
        <p:blipFill>
          <a:blip r:embed="rId2"/>
          <a:stretch>
            <a:fillRect/>
          </a:stretch>
        </p:blipFill>
        <p:spPr>
          <a:xfrm>
            <a:off x="462915" y="1080770"/>
            <a:ext cx="935990" cy="1481455"/>
          </a:xfrm>
          <a:prstGeom prst="rect">
            <a:avLst/>
          </a:prstGeom>
        </p:spPr>
      </p:pic>
      <p:pic>
        <p:nvPicPr>
          <p:cNvPr id="27" name="图片 26" descr="\\RUILONGMAKER\Product\RuilongMaker照片素材\RLSEB550PT.pngRLSEB550PT"/>
          <p:cNvPicPr>
            <a:picLocks noChangeAspect="1"/>
          </p:cNvPicPr>
          <p:nvPr/>
        </p:nvPicPr>
        <p:blipFill>
          <a:blip r:embed="rId3"/>
          <a:srcRect/>
          <a:stretch>
            <a:fillRect/>
          </a:stretch>
        </p:blipFill>
        <p:spPr>
          <a:xfrm>
            <a:off x="2654935" y="1080770"/>
            <a:ext cx="935990" cy="1464945"/>
          </a:xfrm>
          <a:prstGeom prst="rect">
            <a:avLst/>
          </a:prstGeom>
        </p:spPr>
      </p:pic>
      <p:pic>
        <p:nvPicPr>
          <p:cNvPr id="6" name="图片 5" descr="\\RUILONGMAKER\Product\RuilongMaker照片素材\RLSEB405BS.pngRLSEB405BS"/>
          <p:cNvPicPr>
            <a:picLocks noChangeAspect="1"/>
          </p:cNvPicPr>
          <p:nvPr/>
        </p:nvPicPr>
        <p:blipFill>
          <a:blip r:embed="rId4"/>
          <a:srcRect/>
          <a:stretch>
            <a:fillRect/>
          </a:stretch>
        </p:blipFill>
        <p:spPr>
          <a:xfrm>
            <a:off x="469265" y="2936240"/>
            <a:ext cx="923925" cy="1481455"/>
          </a:xfrm>
          <a:prstGeom prst="rect">
            <a:avLst/>
          </a:prstGeom>
        </p:spPr>
      </p:pic>
      <p:pic>
        <p:nvPicPr>
          <p:cNvPr id="20" name="图片 19" descr="\\RUILONGMAKER\Product\RuilongMaker照片素材\RLSEB100SH.pngRLSEB100SH"/>
          <p:cNvPicPr>
            <a:picLocks noChangeAspect="1"/>
          </p:cNvPicPr>
          <p:nvPr/>
        </p:nvPicPr>
        <p:blipFill>
          <a:blip r:embed="rId5"/>
          <a:srcRect/>
          <a:stretch>
            <a:fillRect/>
          </a:stretch>
        </p:blipFill>
        <p:spPr>
          <a:xfrm>
            <a:off x="4846638" y="1997075"/>
            <a:ext cx="936007" cy="2371014"/>
          </a:xfrm>
          <a:prstGeom prst="rect">
            <a:avLst/>
          </a:prstGeom>
        </p:spPr>
      </p:pic>
      <p:pic>
        <p:nvPicPr>
          <p:cNvPr id="23" name="图片 22" descr="\\RUILONGMAKER\Product\RuilongMaker照片素材\RLSEB412FC.pngRLSEB412FC"/>
          <p:cNvPicPr>
            <a:picLocks noChangeAspect="1"/>
          </p:cNvPicPr>
          <p:nvPr/>
        </p:nvPicPr>
        <p:blipFill>
          <a:blip r:embed="rId6"/>
          <a:srcRect/>
          <a:stretch>
            <a:fillRect/>
          </a:stretch>
        </p:blipFill>
        <p:spPr>
          <a:xfrm>
            <a:off x="7038340" y="2936240"/>
            <a:ext cx="934720" cy="1481455"/>
          </a:xfrm>
          <a:prstGeom prst="rect">
            <a:avLst/>
          </a:prstGeom>
        </p:spPr>
      </p:pic>
      <p:pic>
        <p:nvPicPr>
          <p:cNvPr id="28" name="图片 27" descr="\\RUILONGMAKER\Product\RuilongMaker照片素材\RLSEB114QR.pngRLSEB114QR"/>
          <p:cNvPicPr>
            <a:picLocks noChangeAspect="1"/>
          </p:cNvPicPr>
          <p:nvPr/>
        </p:nvPicPr>
        <p:blipFill>
          <a:blip r:embed="rId7"/>
          <a:srcRect/>
          <a:stretch>
            <a:fillRect/>
          </a:stretch>
        </p:blipFill>
        <p:spPr>
          <a:xfrm>
            <a:off x="7208520" y="1075055"/>
            <a:ext cx="592455" cy="1470660"/>
          </a:xfrm>
          <a:prstGeom prst="rect">
            <a:avLst/>
          </a:prstGeom>
        </p:spPr>
      </p:pic>
      <p:pic>
        <p:nvPicPr>
          <p:cNvPr id="24" name="图片 23" descr="\\RUILONGMAKER\Product\RuilongMaker照片素材\RLSEB300MB.pngRLSEB300MB"/>
          <p:cNvPicPr>
            <a:picLocks noChangeAspect="1"/>
          </p:cNvPicPr>
          <p:nvPr/>
        </p:nvPicPr>
        <p:blipFill>
          <a:blip r:embed="rId8">
            <a:clrChange>
              <a:clrFrom>
                <a:srgbClr val="FFFFFF">
                  <a:alpha val="100000"/>
                </a:srgbClr>
              </a:clrFrom>
              <a:clrTo>
                <a:srgbClr val="FFFFFF">
                  <a:alpha val="100000"/>
                  <a:alpha val="0"/>
                </a:srgbClr>
              </a:clrTo>
            </a:clrChange>
          </a:blip>
          <a:srcRect/>
          <a:stretch>
            <a:fillRect/>
          </a:stretch>
        </p:blipFill>
        <p:spPr>
          <a:xfrm>
            <a:off x="8863330" y="4387215"/>
            <a:ext cx="1800225" cy="1885315"/>
          </a:xfrm>
          <a:prstGeom prst="rect">
            <a:avLst/>
          </a:prstGeom>
        </p:spPr>
      </p:pic>
      <p:pic>
        <p:nvPicPr>
          <p:cNvPr id="7" name="图片 6" descr="\\RUILONGMAKER\Product\RuilongMaker照片素材\RLSEB003LR.pngRLSEB003LR"/>
          <p:cNvPicPr>
            <a:picLocks noChangeAspect="1"/>
          </p:cNvPicPr>
          <p:nvPr/>
        </p:nvPicPr>
        <p:blipFill>
          <a:blip r:embed="rId9"/>
          <a:srcRect/>
          <a:stretch>
            <a:fillRect/>
          </a:stretch>
        </p:blipFill>
        <p:spPr>
          <a:xfrm>
            <a:off x="463550" y="4799965"/>
            <a:ext cx="934720" cy="1473200"/>
          </a:xfrm>
          <a:prstGeom prst="rect">
            <a:avLst/>
          </a:prstGeom>
        </p:spPr>
      </p:pic>
      <p:pic>
        <p:nvPicPr>
          <p:cNvPr id="18" name="图片 17" descr="\\RUILONGMAKER\Product\RuilongMaker照片素材\RLSEB003LG.pngRLSEB003LG"/>
          <p:cNvPicPr>
            <a:picLocks noChangeAspect="1"/>
          </p:cNvPicPr>
          <p:nvPr/>
        </p:nvPicPr>
        <p:blipFill>
          <a:blip r:embed="rId10"/>
          <a:srcRect/>
          <a:stretch>
            <a:fillRect/>
          </a:stretch>
        </p:blipFill>
        <p:spPr>
          <a:xfrm>
            <a:off x="2654935" y="4809173"/>
            <a:ext cx="935990" cy="1463040"/>
          </a:xfrm>
          <a:prstGeom prst="rect">
            <a:avLst/>
          </a:prstGeom>
        </p:spPr>
      </p:pic>
      <p:pic>
        <p:nvPicPr>
          <p:cNvPr id="21" name="图片 20" descr="\\RUILONGMAKER\Product\RuilongMaker照片素材\RLSEB003LB.pngRLSEB003LB"/>
          <p:cNvPicPr>
            <a:picLocks noChangeAspect="1"/>
          </p:cNvPicPr>
          <p:nvPr/>
        </p:nvPicPr>
        <p:blipFill>
          <a:blip r:embed="rId11"/>
          <a:srcRect/>
          <a:stretch>
            <a:fillRect/>
          </a:stretch>
        </p:blipFill>
        <p:spPr>
          <a:xfrm>
            <a:off x="4846955" y="4797425"/>
            <a:ext cx="935990" cy="1473200"/>
          </a:xfrm>
          <a:prstGeom prst="rect">
            <a:avLst/>
          </a:prstGeom>
        </p:spPr>
      </p:pic>
      <p:pic>
        <p:nvPicPr>
          <p:cNvPr id="29" name="图片 28" descr="\\RUILONGMAKER\Product\RuilongMaker照片素材\RLSEB003LY.pngRLSEB003LY"/>
          <p:cNvPicPr>
            <a:picLocks noChangeAspect="1"/>
          </p:cNvPicPr>
          <p:nvPr/>
        </p:nvPicPr>
        <p:blipFill>
          <a:blip r:embed="rId12"/>
          <a:srcRect/>
          <a:stretch>
            <a:fillRect/>
          </a:stretch>
        </p:blipFill>
        <p:spPr>
          <a:xfrm>
            <a:off x="7038975" y="4803775"/>
            <a:ext cx="931545" cy="1457325"/>
          </a:xfrm>
          <a:prstGeom prst="rect">
            <a:avLst/>
          </a:prstGeom>
        </p:spPr>
      </p:pic>
      <p:sp>
        <p:nvSpPr>
          <p:cNvPr id="34" name="文本框 33"/>
          <p:cNvSpPr txBox="1"/>
          <p:nvPr/>
        </p:nvSpPr>
        <p:spPr>
          <a:xfrm>
            <a:off x="1517650" y="1435100"/>
            <a:ext cx="1021715" cy="645160"/>
          </a:xfrm>
          <a:prstGeom prst="rect">
            <a:avLst/>
          </a:prstGeom>
          <a:noFill/>
        </p:spPr>
        <p:txBody>
          <a:bodyPr wrap="square" rtlCol="0">
            <a:spAutoFit/>
          </a:bodyPr>
          <a:p>
            <a:r>
              <a:rPr lang="zh-CN" altLang="en-US" sz="1200"/>
              <a:t>声音传感器，声音越响</a:t>
            </a:r>
            <a:r>
              <a:rPr lang="zh-CN" altLang="en-US" sz="1200">
                <a:latin typeface="Arial" panose="020B0604020202020204" pitchFamily="34" charset="0"/>
              </a:rPr>
              <a:t>↑</a:t>
            </a:r>
            <a:r>
              <a:rPr lang="zh-CN" altLang="en-US" sz="1200"/>
              <a:t>，电压越大</a:t>
            </a:r>
            <a:r>
              <a:rPr lang="zh-CN" altLang="en-US" sz="1200">
                <a:latin typeface="Arial" panose="020B0604020202020204" pitchFamily="34" charset="0"/>
              </a:rPr>
              <a:t>↑</a:t>
            </a:r>
            <a:endParaRPr lang="zh-CN" altLang="en-US" sz="1200">
              <a:latin typeface="Arial" panose="020B0604020202020204" pitchFamily="34" charset="0"/>
            </a:endParaRPr>
          </a:p>
        </p:txBody>
      </p:sp>
      <p:sp>
        <p:nvSpPr>
          <p:cNvPr id="35" name="文本框 34"/>
          <p:cNvSpPr txBox="1"/>
          <p:nvPr/>
        </p:nvSpPr>
        <p:spPr>
          <a:xfrm>
            <a:off x="3712845" y="1435100"/>
            <a:ext cx="1021715" cy="645160"/>
          </a:xfrm>
          <a:prstGeom prst="rect">
            <a:avLst/>
          </a:prstGeom>
          <a:noFill/>
        </p:spPr>
        <p:txBody>
          <a:bodyPr wrap="square" rtlCol="0">
            <a:spAutoFit/>
          </a:bodyPr>
          <a:p>
            <a:r>
              <a:rPr lang="zh-CN" altLang="en-US" sz="1200"/>
              <a:t>光线传感器，</a:t>
            </a:r>
            <a:r>
              <a:rPr lang="zh-CN" altLang="en-US" sz="1200">
                <a:sym typeface="+mn-ea"/>
              </a:rPr>
              <a:t>亮度越大</a:t>
            </a:r>
            <a:r>
              <a:rPr lang="zh-CN" altLang="en-US" sz="1200">
                <a:latin typeface="Arial" panose="020B0604020202020204" pitchFamily="34" charset="0"/>
                <a:sym typeface="+mn-ea"/>
              </a:rPr>
              <a:t>↑</a:t>
            </a:r>
            <a:r>
              <a:rPr lang="zh-CN" altLang="en-US" sz="1200">
                <a:sym typeface="+mn-ea"/>
              </a:rPr>
              <a:t>，</a:t>
            </a:r>
            <a:endParaRPr lang="zh-CN" altLang="en-US" sz="1200"/>
          </a:p>
          <a:p>
            <a:r>
              <a:rPr lang="zh-CN" altLang="en-US" sz="1200">
                <a:sym typeface="+mn-ea"/>
              </a:rPr>
              <a:t>电压越小</a:t>
            </a:r>
            <a:r>
              <a:rPr lang="zh-CN" altLang="en-US" sz="1200">
                <a:latin typeface="Arial" panose="020B0604020202020204" pitchFamily="34" charset="0"/>
                <a:sym typeface="+mn-ea"/>
              </a:rPr>
              <a:t>↓</a:t>
            </a:r>
            <a:endParaRPr lang="zh-CN" altLang="en-US" sz="1200">
              <a:latin typeface="Arial" panose="020B0604020202020204" pitchFamily="34" charset="0"/>
            </a:endParaRPr>
          </a:p>
        </p:txBody>
      </p:sp>
      <p:sp>
        <p:nvSpPr>
          <p:cNvPr id="37" name="文本框 36"/>
          <p:cNvSpPr txBox="1"/>
          <p:nvPr/>
        </p:nvSpPr>
        <p:spPr>
          <a:xfrm>
            <a:off x="7970520" y="1418590"/>
            <a:ext cx="1021715" cy="829945"/>
          </a:xfrm>
          <a:prstGeom prst="rect">
            <a:avLst/>
          </a:prstGeom>
          <a:noFill/>
        </p:spPr>
        <p:txBody>
          <a:bodyPr wrap="square" rtlCol="0">
            <a:spAutoFit/>
          </a:bodyPr>
          <a:p>
            <a:r>
              <a:rPr lang="zh-CN" altLang="en-US" sz="1200"/>
              <a:t>寻迹传感器，灰度传感器</a:t>
            </a:r>
            <a:endParaRPr lang="zh-CN" altLang="en-US" sz="1200"/>
          </a:p>
          <a:p>
            <a:r>
              <a:rPr lang="zh-CN" altLang="en-US" sz="1200"/>
              <a:t>灰度越大</a:t>
            </a:r>
            <a:r>
              <a:rPr lang="zh-CN" altLang="en-US" sz="1200">
                <a:latin typeface="Arial" panose="020B0604020202020204" pitchFamily="34" charset="0"/>
              </a:rPr>
              <a:t>↑</a:t>
            </a:r>
            <a:r>
              <a:rPr lang="zh-CN" altLang="en-US" sz="1200"/>
              <a:t>，</a:t>
            </a:r>
            <a:endParaRPr lang="zh-CN" altLang="en-US" sz="1200"/>
          </a:p>
          <a:p>
            <a:r>
              <a:rPr lang="zh-CN" altLang="en-US" sz="1200"/>
              <a:t>电压越大</a:t>
            </a:r>
            <a:r>
              <a:rPr lang="zh-CN" altLang="en-US" sz="1200">
                <a:latin typeface="Arial" panose="020B0604020202020204" pitchFamily="34" charset="0"/>
              </a:rPr>
              <a:t>↑</a:t>
            </a:r>
            <a:endParaRPr lang="zh-CN" altLang="en-US" sz="1200">
              <a:latin typeface="Arial" panose="020B0604020202020204" pitchFamily="34" charset="0"/>
            </a:endParaRPr>
          </a:p>
        </p:txBody>
      </p:sp>
      <p:sp>
        <p:nvSpPr>
          <p:cNvPr id="39" name="文本框 38"/>
          <p:cNvSpPr txBox="1"/>
          <p:nvPr/>
        </p:nvSpPr>
        <p:spPr>
          <a:xfrm>
            <a:off x="1517650" y="3354070"/>
            <a:ext cx="1021715" cy="645160"/>
          </a:xfrm>
          <a:prstGeom prst="rect">
            <a:avLst/>
          </a:prstGeom>
          <a:noFill/>
        </p:spPr>
        <p:txBody>
          <a:bodyPr wrap="square" rtlCol="0">
            <a:spAutoFit/>
          </a:bodyPr>
          <a:p>
            <a:r>
              <a:rPr lang="zh-CN" altLang="en-US" sz="1200"/>
              <a:t>按钮传感器，默认为高</a:t>
            </a:r>
            <a:r>
              <a:rPr lang="en-US" altLang="zh-CN" sz="1200">
                <a:latin typeface="Arial" panose="020B0604020202020204" pitchFamily="34" charset="0"/>
              </a:rPr>
              <a:t>H</a:t>
            </a:r>
            <a:r>
              <a:rPr lang="zh-CN" altLang="en-US" sz="1200"/>
              <a:t>，按下为低</a:t>
            </a:r>
            <a:r>
              <a:rPr lang="en-US" altLang="zh-CN" sz="1200">
                <a:latin typeface="Arial" panose="020B0604020202020204" pitchFamily="34" charset="0"/>
              </a:rPr>
              <a:t>L</a:t>
            </a:r>
            <a:endParaRPr lang="en-US" altLang="zh-CN" sz="1200">
              <a:latin typeface="Arial" panose="020B0604020202020204" pitchFamily="34" charset="0"/>
            </a:endParaRPr>
          </a:p>
        </p:txBody>
      </p:sp>
      <p:sp>
        <p:nvSpPr>
          <p:cNvPr id="40" name="文本框 39"/>
          <p:cNvSpPr txBox="1"/>
          <p:nvPr/>
        </p:nvSpPr>
        <p:spPr>
          <a:xfrm>
            <a:off x="3712845" y="3354070"/>
            <a:ext cx="1021715" cy="645160"/>
          </a:xfrm>
          <a:prstGeom prst="rect">
            <a:avLst/>
          </a:prstGeom>
          <a:noFill/>
        </p:spPr>
        <p:txBody>
          <a:bodyPr wrap="square" rtlCol="0">
            <a:spAutoFit/>
          </a:bodyPr>
          <a:p>
            <a:r>
              <a:rPr lang="en-US" altLang="zh-CN" sz="1200"/>
              <a:t>RGB</a:t>
            </a:r>
            <a:endParaRPr lang="en-US" altLang="zh-CN" sz="1200"/>
          </a:p>
          <a:p>
            <a:r>
              <a:rPr lang="zh-CN" altLang="en-US" sz="1200"/>
              <a:t>彩灯模块，</a:t>
            </a:r>
            <a:endParaRPr lang="zh-CN" altLang="en-US" sz="1200"/>
          </a:p>
          <a:p>
            <a:r>
              <a:rPr lang="zh-CN" altLang="en-US" sz="1200">
                <a:latin typeface="Arial" panose="020B0604020202020204" pitchFamily="34" charset="0"/>
              </a:rPr>
              <a:t>单总线控制</a:t>
            </a:r>
            <a:endParaRPr lang="zh-CN" altLang="en-US" sz="1200">
              <a:latin typeface="Arial" panose="020B0604020202020204" pitchFamily="34" charset="0"/>
            </a:endParaRPr>
          </a:p>
        </p:txBody>
      </p:sp>
      <p:sp>
        <p:nvSpPr>
          <p:cNvPr id="41" name="文本框 40"/>
          <p:cNvSpPr txBox="1"/>
          <p:nvPr/>
        </p:nvSpPr>
        <p:spPr>
          <a:xfrm>
            <a:off x="5899150" y="3354070"/>
            <a:ext cx="1021715" cy="829945"/>
          </a:xfrm>
          <a:prstGeom prst="rect">
            <a:avLst/>
          </a:prstGeom>
          <a:noFill/>
        </p:spPr>
        <p:txBody>
          <a:bodyPr wrap="square" rtlCol="0">
            <a:spAutoFit/>
          </a:bodyPr>
          <a:p>
            <a:r>
              <a:rPr lang="zh-CN" altLang="en-US" sz="1200"/>
              <a:t>土壤</a:t>
            </a:r>
            <a:endParaRPr lang="zh-CN" altLang="en-US" sz="1200"/>
          </a:p>
          <a:p>
            <a:r>
              <a:rPr lang="zh-CN" altLang="en-US" sz="1200"/>
              <a:t>湿度传感器湿度</a:t>
            </a:r>
            <a:r>
              <a:rPr lang="zh-CN" altLang="en-US" sz="1200">
                <a:sym typeface="+mn-ea"/>
              </a:rPr>
              <a:t>越大</a:t>
            </a:r>
            <a:r>
              <a:rPr lang="zh-CN" altLang="en-US" sz="1200">
                <a:latin typeface="Arial" panose="020B0604020202020204" pitchFamily="34" charset="0"/>
                <a:sym typeface="+mn-ea"/>
              </a:rPr>
              <a:t>↑</a:t>
            </a:r>
            <a:r>
              <a:rPr lang="zh-CN" altLang="en-US" sz="1200">
                <a:sym typeface="+mn-ea"/>
              </a:rPr>
              <a:t>，电压越大</a:t>
            </a:r>
            <a:r>
              <a:rPr lang="zh-CN" altLang="en-US" sz="1200">
                <a:latin typeface="Arial" panose="020B0604020202020204" pitchFamily="34" charset="0"/>
                <a:sym typeface="+mn-ea"/>
              </a:rPr>
              <a:t>↑</a:t>
            </a:r>
            <a:endParaRPr lang="en-US" altLang="zh-CN" sz="1200">
              <a:latin typeface="Arial" panose="020B0604020202020204" pitchFamily="34" charset="0"/>
            </a:endParaRPr>
          </a:p>
        </p:txBody>
      </p:sp>
      <p:sp>
        <p:nvSpPr>
          <p:cNvPr id="42" name="文本框 41"/>
          <p:cNvSpPr txBox="1"/>
          <p:nvPr/>
        </p:nvSpPr>
        <p:spPr>
          <a:xfrm>
            <a:off x="8094345" y="3354070"/>
            <a:ext cx="913130" cy="829945"/>
          </a:xfrm>
          <a:prstGeom prst="rect">
            <a:avLst/>
          </a:prstGeom>
          <a:noFill/>
        </p:spPr>
        <p:txBody>
          <a:bodyPr wrap="square" rtlCol="0">
            <a:spAutoFit/>
          </a:bodyPr>
          <a:p>
            <a:r>
              <a:rPr lang="zh-CN" altLang="en-US" sz="1200"/>
              <a:t>热释电传感器，默认为低</a:t>
            </a:r>
            <a:r>
              <a:rPr lang="en-US" altLang="zh-CN" sz="1200"/>
              <a:t>L</a:t>
            </a:r>
            <a:r>
              <a:rPr lang="zh-CN" altLang="en-US" sz="1200"/>
              <a:t>，有人为高</a:t>
            </a:r>
            <a:r>
              <a:rPr lang="en-US" altLang="zh-CN" sz="1200">
                <a:latin typeface="Arial" panose="020B0604020202020204" pitchFamily="34" charset="0"/>
              </a:rPr>
              <a:t>H</a:t>
            </a:r>
            <a:endParaRPr lang="en-US" altLang="zh-CN" sz="1200">
              <a:latin typeface="Arial" panose="020B0604020202020204" pitchFamily="34" charset="0"/>
            </a:endParaRPr>
          </a:p>
        </p:txBody>
      </p:sp>
      <p:sp>
        <p:nvSpPr>
          <p:cNvPr id="43" name="文本框 42"/>
          <p:cNvSpPr txBox="1"/>
          <p:nvPr/>
        </p:nvSpPr>
        <p:spPr>
          <a:xfrm>
            <a:off x="10663555" y="3354705"/>
            <a:ext cx="1335405" cy="645160"/>
          </a:xfrm>
          <a:prstGeom prst="rect">
            <a:avLst/>
          </a:prstGeom>
          <a:noFill/>
        </p:spPr>
        <p:txBody>
          <a:bodyPr wrap="square" rtlCol="0">
            <a:spAutoFit/>
          </a:bodyPr>
          <a:p>
            <a:r>
              <a:rPr lang="zh-CN" altLang="en-US" sz="1200"/>
              <a:t>模拟五传感器，不同按键输出不同的电压</a:t>
            </a:r>
            <a:endParaRPr lang="en-US" altLang="zh-CN" sz="1200">
              <a:latin typeface="Arial" panose="020B0604020202020204" pitchFamily="34" charset="0"/>
            </a:endParaRPr>
          </a:p>
        </p:txBody>
      </p:sp>
      <p:sp>
        <p:nvSpPr>
          <p:cNvPr id="45" name="文本框 44"/>
          <p:cNvSpPr txBox="1"/>
          <p:nvPr/>
        </p:nvSpPr>
        <p:spPr>
          <a:xfrm>
            <a:off x="1517650" y="5211445"/>
            <a:ext cx="1021715" cy="645160"/>
          </a:xfrm>
          <a:prstGeom prst="rect">
            <a:avLst/>
          </a:prstGeom>
          <a:noFill/>
        </p:spPr>
        <p:txBody>
          <a:bodyPr wrap="square" rtlCol="0">
            <a:spAutoFit/>
          </a:bodyPr>
          <a:p>
            <a:r>
              <a:rPr lang="zh-CN" altLang="en-US" sz="1200"/>
              <a:t>闪灯模块，高</a:t>
            </a:r>
            <a:r>
              <a:rPr lang="en-US" altLang="zh-CN" sz="1200"/>
              <a:t>H</a:t>
            </a:r>
            <a:r>
              <a:rPr lang="zh-CN" altLang="en-US" sz="1200"/>
              <a:t>点亮，低</a:t>
            </a:r>
            <a:r>
              <a:rPr lang="en-US" altLang="zh-CN" sz="1200"/>
              <a:t>L</a:t>
            </a:r>
            <a:r>
              <a:rPr lang="zh-CN" altLang="en-US" sz="1200"/>
              <a:t>熄灭</a:t>
            </a:r>
            <a:endParaRPr lang="zh-CN" altLang="en-US" sz="1200">
              <a:latin typeface="Arial" panose="020B0604020202020204" pitchFamily="34" charset="0"/>
            </a:endParaRPr>
          </a:p>
        </p:txBody>
      </p:sp>
      <p:sp>
        <p:nvSpPr>
          <p:cNvPr id="51" name="文本框 50"/>
          <p:cNvSpPr txBox="1"/>
          <p:nvPr/>
        </p:nvSpPr>
        <p:spPr>
          <a:xfrm>
            <a:off x="3712845" y="5211445"/>
            <a:ext cx="1021715" cy="645160"/>
          </a:xfrm>
          <a:prstGeom prst="rect">
            <a:avLst/>
          </a:prstGeom>
          <a:noFill/>
        </p:spPr>
        <p:txBody>
          <a:bodyPr wrap="square" rtlCol="0">
            <a:spAutoFit/>
          </a:bodyPr>
          <a:p>
            <a:r>
              <a:rPr lang="zh-CN" altLang="en-US" sz="1200">
                <a:sym typeface="+mn-ea"/>
              </a:rPr>
              <a:t>闪灯模块，高</a:t>
            </a:r>
            <a:r>
              <a:rPr lang="en-US" altLang="zh-CN" sz="1200">
                <a:sym typeface="+mn-ea"/>
              </a:rPr>
              <a:t>H</a:t>
            </a:r>
            <a:r>
              <a:rPr lang="zh-CN" altLang="en-US" sz="1200">
                <a:sym typeface="+mn-ea"/>
              </a:rPr>
              <a:t>点亮，低</a:t>
            </a:r>
            <a:r>
              <a:rPr lang="en-US" altLang="zh-CN" sz="1200">
                <a:sym typeface="+mn-ea"/>
              </a:rPr>
              <a:t>L</a:t>
            </a:r>
            <a:r>
              <a:rPr lang="zh-CN" altLang="en-US" sz="1200">
                <a:sym typeface="+mn-ea"/>
              </a:rPr>
              <a:t>熄灭</a:t>
            </a:r>
            <a:endParaRPr lang="zh-CN" altLang="en-US" sz="1200">
              <a:latin typeface="Arial" panose="020B0604020202020204" pitchFamily="34" charset="0"/>
            </a:endParaRPr>
          </a:p>
        </p:txBody>
      </p:sp>
      <p:sp>
        <p:nvSpPr>
          <p:cNvPr id="53" name="文本框 52"/>
          <p:cNvSpPr txBox="1"/>
          <p:nvPr/>
        </p:nvSpPr>
        <p:spPr>
          <a:xfrm>
            <a:off x="5899150" y="5211445"/>
            <a:ext cx="1021715" cy="645160"/>
          </a:xfrm>
          <a:prstGeom prst="rect">
            <a:avLst/>
          </a:prstGeom>
          <a:noFill/>
        </p:spPr>
        <p:txBody>
          <a:bodyPr wrap="square" rtlCol="0">
            <a:spAutoFit/>
          </a:bodyPr>
          <a:p>
            <a:r>
              <a:rPr lang="zh-CN" altLang="en-US" sz="1200">
                <a:sym typeface="+mn-ea"/>
              </a:rPr>
              <a:t>闪灯模块，高</a:t>
            </a:r>
            <a:r>
              <a:rPr lang="en-US" altLang="zh-CN" sz="1200">
                <a:sym typeface="+mn-ea"/>
              </a:rPr>
              <a:t>H</a:t>
            </a:r>
            <a:r>
              <a:rPr lang="zh-CN" altLang="en-US" sz="1200">
                <a:sym typeface="+mn-ea"/>
              </a:rPr>
              <a:t>点亮，低</a:t>
            </a:r>
            <a:r>
              <a:rPr lang="en-US" altLang="zh-CN" sz="1200">
                <a:sym typeface="+mn-ea"/>
              </a:rPr>
              <a:t>L</a:t>
            </a:r>
            <a:r>
              <a:rPr lang="zh-CN" altLang="en-US" sz="1200">
                <a:sym typeface="+mn-ea"/>
              </a:rPr>
              <a:t>熄灭</a:t>
            </a:r>
            <a:endParaRPr lang="zh-CN" altLang="en-US" sz="1200">
              <a:latin typeface="Arial" panose="020B0604020202020204" pitchFamily="34" charset="0"/>
            </a:endParaRPr>
          </a:p>
        </p:txBody>
      </p:sp>
      <p:sp>
        <p:nvSpPr>
          <p:cNvPr id="54" name="文本框 53"/>
          <p:cNvSpPr txBox="1"/>
          <p:nvPr/>
        </p:nvSpPr>
        <p:spPr>
          <a:xfrm>
            <a:off x="8094345" y="5211445"/>
            <a:ext cx="1021715" cy="645160"/>
          </a:xfrm>
          <a:prstGeom prst="rect">
            <a:avLst/>
          </a:prstGeom>
          <a:noFill/>
        </p:spPr>
        <p:txBody>
          <a:bodyPr wrap="square" rtlCol="0">
            <a:spAutoFit/>
          </a:bodyPr>
          <a:p>
            <a:r>
              <a:rPr lang="zh-CN" altLang="en-US" sz="1200">
                <a:sym typeface="+mn-ea"/>
              </a:rPr>
              <a:t>闪灯模块，高</a:t>
            </a:r>
            <a:r>
              <a:rPr lang="en-US" altLang="zh-CN" sz="1200">
                <a:sym typeface="+mn-ea"/>
              </a:rPr>
              <a:t>H</a:t>
            </a:r>
            <a:r>
              <a:rPr lang="zh-CN" altLang="en-US" sz="1200">
                <a:sym typeface="+mn-ea"/>
              </a:rPr>
              <a:t>点亮，低</a:t>
            </a:r>
            <a:r>
              <a:rPr lang="en-US" altLang="zh-CN" sz="1200">
                <a:sym typeface="+mn-ea"/>
              </a:rPr>
              <a:t>L</a:t>
            </a:r>
            <a:r>
              <a:rPr lang="zh-CN" altLang="en-US" sz="1200">
                <a:sym typeface="+mn-ea"/>
              </a:rPr>
              <a:t>熄灭</a:t>
            </a:r>
            <a:endParaRPr lang="en-US" altLang="zh-CN" sz="1200">
              <a:latin typeface="Arial" panose="020B0604020202020204" pitchFamily="34" charset="0"/>
            </a:endParaRPr>
          </a:p>
        </p:txBody>
      </p:sp>
      <p:sp>
        <p:nvSpPr>
          <p:cNvPr id="55" name="文本框 54"/>
          <p:cNvSpPr txBox="1"/>
          <p:nvPr/>
        </p:nvSpPr>
        <p:spPr>
          <a:xfrm>
            <a:off x="10745470" y="5211445"/>
            <a:ext cx="1259205" cy="645160"/>
          </a:xfrm>
          <a:prstGeom prst="rect">
            <a:avLst/>
          </a:prstGeom>
          <a:noFill/>
        </p:spPr>
        <p:txBody>
          <a:bodyPr wrap="square" rtlCol="0">
            <a:spAutoFit/>
          </a:bodyPr>
          <a:p>
            <a:r>
              <a:rPr lang="zh-CN" altLang="en-US" sz="1200"/>
              <a:t>马达风扇模块，高</a:t>
            </a:r>
            <a:r>
              <a:rPr lang="en-US" altLang="zh-CN" sz="1200">
                <a:latin typeface="Arial" panose="020B0604020202020204" pitchFamily="34" charset="0"/>
              </a:rPr>
              <a:t>H</a:t>
            </a:r>
            <a:r>
              <a:rPr lang="zh-CN" altLang="en-US" sz="1200">
                <a:latin typeface="Arial" panose="020B0604020202020204" pitchFamily="34" charset="0"/>
              </a:rPr>
              <a:t>为转动</a:t>
            </a:r>
            <a:r>
              <a:rPr lang="zh-CN" altLang="en-US" sz="1200"/>
              <a:t>，</a:t>
            </a:r>
            <a:endParaRPr lang="zh-CN" altLang="en-US" sz="1200"/>
          </a:p>
          <a:p>
            <a:r>
              <a:rPr lang="zh-CN" altLang="en-US" sz="1200"/>
              <a:t>低</a:t>
            </a:r>
            <a:r>
              <a:rPr lang="en-US" altLang="zh-CN" sz="1200">
                <a:latin typeface="Arial" panose="020B0604020202020204" pitchFamily="34" charset="0"/>
              </a:rPr>
              <a:t>L</a:t>
            </a:r>
            <a:r>
              <a:rPr lang="zh-CN" altLang="en-US" sz="1200">
                <a:latin typeface="Arial" panose="020B0604020202020204" pitchFamily="34" charset="0"/>
              </a:rPr>
              <a:t>为不转</a:t>
            </a:r>
            <a:endParaRPr lang="zh-CN" altLang="en-US" sz="1200">
              <a:latin typeface="Arial" panose="020B0604020202020204" pitchFamily="34" charset="0"/>
            </a:endParaRPr>
          </a:p>
        </p:txBody>
      </p:sp>
      <p:pic>
        <p:nvPicPr>
          <p:cNvPr id="3" name="图片 2" descr="\\RUILONGMAKER\Product\RuilongMaker照片素材\RLSEB288WS.pngRLSEB288WS"/>
          <p:cNvPicPr>
            <a:picLocks noChangeAspect="1"/>
          </p:cNvPicPr>
          <p:nvPr/>
        </p:nvPicPr>
        <p:blipFill>
          <a:blip r:embed="rId13"/>
          <a:srcRect/>
          <a:stretch>
            <a:fillRect/>
          </a:stretch>
        </p:blipFill>
        <p:spPr>
          <a:xfrm>
            <a:off x="2667000" y="2925128"/>
            <a:ext cx="923925" cy="1442720"/>
          </a:xfrm>
          <a:prstGeom prst="rect">
            <a:avLst/>
          </a:prstGeom>
        </p:spPr>
      </p:pic>
      <p:pic>
        <p:nvPicPr>
          <p:cNvPr id="4" name="图片 3" descr="\\RUILONGMAKER\Product\RuilongMaker照片素材\RLSEB665AS.pngRLSEB665AS"/>
          <p:cNvPicPr>
            <a:picLocks noChangeAspect="1"/>
          </p:cNvPicPr>
          <p:nvPr/>
        </p:nvPicPr>
        <p:blipFill>
          <a:blip r:embed="rId14">
            <a:clrChange>
              <a:clrFrom>
                <a:srgbClr val="FFFFFF">
                  <a:alpha val="100000"/>
                </a:srgbClr>
              </a:clrFrom>
              <a:clrTo>
                <a:srgbClr val="FFFFFF">
                  <a:alpha val="100000"/>
                  <a:alpha val="0"/>
                </a:srgbClr>
              </a:clrTo>
            </a:clrChange>
          </a:blip>
          <a:srcRect/>
          <a:stretch>
            <a:fillRect/>
          </a:stretch>
        </p:blipFill>
        <p:spPr>
          <a:xfrm>
            <a:off x="9007475" y="2852103"/>
            <a:ext cx="1512011" cy="1515744"/>
          </a:xfrm>
          <a:prstGeom prst="rect">
            <a:avLst/>
          </a:prstGeom>
        </p:spPr>
      </p:pic>
      <p:pic>
        <p:nvPicPr>
          <p:cNvPr id="9" name="图片 8" descr="\\RUILONGMAKER\Product\RuilongMaker照片素材\RLSEB180SW.pngRLSEB180SW"/>
          <p:cNvPicPr>
            <a:picLocks noChangeAspect="1"/>
          </p:cNvPicPr>
          <p:nvPr/>
        </p:nvPicPr>
        <p:blipFill>
          <a:blip r:embed="rId15"/>
          <a:srcRect/>
          <a:stretch>
            <a:fillRect/>
          </a:stretch>
        </p:blipFill>
        <p:spPr>
          <a:xfrm>
            <a:off x="9011285" y="1104900"/>
            <a:ext cx="923925" cy="1457325"/>
          </a:xfrm>
          <a:prstGeom prst="rect">
            <a:avLst/>
          </a:prstGeom>
        </p:spPr>
      </p:pic>
      <p:sp>
        <p:nvSpPr>
          <p:cNvPr id="10" name="文本框 9"/>
          <p:cNvSpPr txBox="1"/>
          <p:nvPr/>
        </p:nvSpPr>
        <p:spPr>
          <a:xfrm>
            <a:off x="10062845" y="1512570"/>
            <a:ext cx="1466850" cy="645160"/>
          </a:xfrm>
          <a:prstGeom prst="rect">
            <a:avLst/>
          </a:prstGeom>
          <a:noFill/>
        </p:spPr>
        <p:txBody>
          <a:bodyPr wrap="square" rtlCol="0">
            <a:spAutoFit/>
          </a:bodyPr>
          <a:p>
            <a:r>
              <a:rPr lang="zh-CN" altLang="en-US" sz="1200">
                <a:sym typeface="+mn-ea"/>
              </a:rPr>
              <a:t>震动传感器，</a:t>
            </a:r>
            <a:endParaRPr lang="zh-CN" altLang="en-US" sz="1200">
              <a:sym typeface="+mn-ea"/>
            </a:endParaRPr>
          </a:p>
          <a:p>
            <a:r>
              <a:rPr lang="zh-CN" altLang="en-US" sz="1200">
                <a:sym typeface="+mn-ea"/>
              </a:rPr>
              <a:t>默认是高电平</a:t>
            </a:r>
            <a:r>
              <a:rPr lang="en-US" altLang="zh-CN" sz="1200">
                <a:sym typeface="+mn-ea"/>
              </a:rPr>
              <a:t>H</a:t>
            </a:r>
            <a:r>
              <a:rPr lang="zh-CN" altLang="en-US" sz="1200">
                <a:sym typeface="+mn-ea"/>
              </a:rPr>
              <a:t>，触发脉冲置低</a:t>
            </a:r>
            <a:r>
              <a:rPr lang="en-US" altLang="zh-CN" sz="1200">
                <a:sym typeface="+mn-ea"/>
              </a:rPr>
              <a:t>L</a:t>
            </a:r>
            <a:r>
              <a:rPr lang="zh-CN" altLang="en-US" sz="1200">
                <a:sym typeface="+mn-ea"/>
              </a:rPr>
              <a:t>，</a:t>
            </a:r>
            <a:endParaRPr lang="en-US" altLang="zh-CN" sz="120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TAG_VERSION" val="1.0"/>
  <p:tag name="KSO_WM_BEAUTIFY_FLAG" val="#wm#"/>
  <p:tag name="KSO_WM_UNIT_TYPE" val="i"/>
  <p:tag name="KSO_WM_UNIT_ID" val="diagram160425_4*i*0"/>
  <p:tag name="KSO_WM_TEMPLATE_CATEGORY" val="diagram"/>
  <p:tag name="KSO_WM_TEMPLATE_INDEX" val="160425"/>
  <p:tag name="KSO_WM_UNIT_INDEX" val="0"/>
</p:tagLst>
</file>

<file path=ppt/tags/tag10.xml><?xml version="1.0" encoding="utf-8"?>
<p:tagLst xmlns:p="http://schemas.openxmlformats.org/presentationml/2006/main">
  <p:tag name="KSO_WM_TAG_VERSION" val="1.0"/>
  <p:tag name="KSO_WM_TEMPLATE_CATEGORY" val="diagram"/>
  <p:tag name="KSO_WM_TEMPLATE_INDEX" val="160425"/>
  <p:tag name="KSO_WM_UNIT_TYPE" val="m_i"/>
  <p:tag name="KSO_WM_UNIT_INDEX" val="1_5"/>
  <p:tag name="KSO_WM_UNIT_ID" val="259*m_i*1_5"/>
  <p:tag name="KSO_WM_UNIT_CLEAR" val="1"/>
  <p:tag name="KSO_WM_UNIT_LAYERLEVEL" val="1_1"/>
  <p:tag name="KSO_WM_BEAUTIFY_FLAG" val="#wm#"/>
  <p:tag name="KSO_WM_DIAGRAM_GROUP_CODE" val="m1-1"/>
  <p:tag name="KSO_WM_UNIT_FILL_FORE_SCHEMECOLOR_INDEX" val="14"/>
  <p:tag name="KSO_WM_UNIT_FILL_TYPE" val="1"/>
  <p:tag name="KSO_WM_UNIT_TEXT_FILL_FORE_SCHEMECOLOR_INDEX" val="2"/>
  <p:tag name="KSO_WM_UNIT_TEXT_FILL_TYPE" val="1"/>
  <p:tag name="KSO_WM_UNIT_USESOURCEFORMAT_APPLY" val="0"/>
</p:tagLst>
</file>

<file path=ppt/tags/tag11.xml><?xml version="1.0" encoding="utf-8"?>
<p:tagLst xmlns:p="http://schemas.openxmlformats.org/presentationml/2006/main">
  <p:tag name="KSO_WM_TAG_VERSION" val="1.0"/>
  <p:tag name="KSO_WM_TEMPLATE_CATEGORY" val="diagram"/>
  <p:tag name="KSO_WM_TEMPLATE_INDEX" val="160425"/>
  <p:tag name="KSO_WM_UNIT_TYPE" val="m_i"/>
  <p:tag name="KSO_WM_UNIT_INDEX" val="1_6"/>
  <p:tag name="KSO_WM_UNIT_ID" val="259*m_i*1_6"/>
  <p:tag name="KSO_WM_UNIT_CLEAR" val="1"/>
  <p:tag name="KSO_WM_UNIT_LAYERLEVEL" val="1_1"/>
  <p:tag name="KSO_WM_BEAUTIFY_FLAG" val="#wm#"/>
  <p:tag name="KSO_WM_DIAGRAM_GROUP_CODE" val="m1-1"/>
  <p:tag name="KSO_WM_UNIT_FILL_FORE_SCHEMECOLOR_INDEX" val="7"/>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0"/>
</p:tagLst>
</file>

<file path=ppt/tags/tag12.xml><?xml version="1.0" encoding="utf-8"?>
<p:tagLst xmlns:p="http://schemas.openxmlformats.org/presentationml/2006/main">
  <p:tag name="KSO_WM_TAG_VERSION" val="1.0"/>
  <p:tag name="KSO_WM_TEMPLATE_CATEGORY" val="diagram"/>
  <p:tag name="KSO_WM_TEMPLATE_INDEX" val="160425"/>
  <p:tag name="KSO_WM_UNIT_TYPE" val="m_h_f"/>
  <p:tag name="KSO_WM_UNIT_INDEX" val="1_3_1"/>
  <p:tag name="KSO_WM_UNIT_ID" val="259*m_h_f*1_3_1"/>
  <p:tag name="KSO_WM_UNIT_CLEAR" val="1"/>
  <p:tag name="KSO_WM_UNIT_LAYERLEVEL" val="1_1_1"/>
  <p:tag name="KSO_WM_UNIT_VALUE" val="20"/>
  <p:tag name="KSO_WM_UNIT_HIGHLIGHT" val="0"/>
  <p:tag name="KSO_WM_UNIT_COMPATIBLE" val="0"/>
  <p:tag name="KSO_WM_UNIT_PRESET_TEXT" val="LOREM IPSUM DOLOR SIT AMET"/>
  <p:tag name="KSO_WM_BEAUTIFY_FLAG" val="#wm#"/>
  <p:tag name="KSO_WM_DIAGRAM_GROUP_CODE" val="m1-1"/>
  <p:tag name="KSO_WM_UNIT_TEXT_FILL_FORE_SCHEMECOLOR_INDEX" val="14"/>
  <p:tag name="KSO_WM_UNIT_TEXT_FILL_TYPE" val="1"/>
  <p:tag name="KSO_WM_UNIT_USESOURCEFORMAT_APPLY" val="0"/>
</p:tagLst>
</file>

<file path=ppt/tags/tag13.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14.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15.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16.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17.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18.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19.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2.xml><?xml version="1.0" encoding="utf-8"?>
<p:tagLst xmlns:p="http://schemas.openxmlformats.org/presentationml/2006/main">
  <p:tag name="KSO_WM_TAG_VERSION" val="1.0"/>
  <p:tag name="KSO_WM_TEMPLATE_CATEGORY" val="diagram"/>
  <p:tag name="KSO_WM_TEMPLATE_INDEX" val="160425"/>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14"/>
  <p:tag name="KSO_WM_UNIT_FILL_TYPE" val="1"/>
  <p:tag name="KSO_WM_UNIT_TEXT_FILL_FORE_SCHEMECOLOR_INDEX" val="2"/>
  <p:tag name="KSO_WM_UNIT_TEXT_FILL_TYPE" val="1"/>
  <p:tag name="KSO_WM_UNIT_USESOURCEFORMAT_APPLY" val="0"/>
</p:tagLst>
</file>

<file path=ppt/tags/tag20.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21.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22.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23.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24.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25.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26.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27.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28.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29.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3.xml><?xml version="1.0" encoding="utf-8"?>
<p:tagLst xmlns:p="http://schemas.openxmlformats.org/presentationml/2006/main">
  <p:tag name="KSO_WM_TAG_VERSION" val="1.0"/>
  <p:tag name="KSO_WM_TEMPLATE_CATEGORY" val="diagram"/>
  <p:tag name="KSO_WM_TEMPLATE_INDEX" val="160425"/>
  <p:tag name="KSO_WM_UNIT_TYPE" val="m_i"/>
  <p:tag name="KSO_WM_UNIT_INDEX" val="1_2"/>
  <p:tag name="KSO_WM_UNIT_ID" val="259*m_i*1_2"/>
  <p:tag name="KSO_WM_UNIT_CLEAR" val="1"/>
  <p:tag name="KSO_WM_UNIT_LAYERLEVEL" val="1_1"/>
  <p:tag name="KSO_WM_BEAUTIFY_FLAG" val="#wm#"/>
  <p:tag name="KSO_WM_DIAGRAM_GROUP_CODE" val="m1-1"/>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0"/>
</p:tagLst>
</file>

<file path=ppt/tags/tag30.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31.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32.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33.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34.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35.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36.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37.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38.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39.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4.xml><?xml version="1.0" encoding="utf-8"?>
<p:tagLst xmlns:p="http://schemas.openxmlformats.org/presentationml/2006/main">
  <p:tag name="KSO_WM_TAG_VERSION" val="1.0"/>
  <p:tag name="KSO_WM_TEMPLATE_CATEGORY" val="diagram"/>
  <p:tag name="KSO_WM_TEMPLATE_INDEX" val="160425"/>
  <p:tag name="KSO_WM_UNIT_TYPE" val="m_h_f"/>
  <p:tag name="KSO_WM_UNIT_INDEX" val="1_1_1"/>
  <p:tag name="KSO_WM_UNIT_ID" val="259*m_h_f*1_1_1"/>
  <p:tag name="KSO_WM_UNIT_CLEAR" val="1"/>
  <p:tag name="KSO_WM_UNIT_LAYERLEVEL" val="1_1_1"/>
  <p:tag name="KSO_WM_UNIT_VALUE" val="20"/>
  <p:tag name="KSO_WM_UNIT_HIGHLIGHT" val="0"/>
  <p:tag name="KSO_WM_UNIT_COMPATIBLE" val="0"/>
  <p:tag name="KSO_WM_UNIT_PRESET_TEXT" val="LOREM IPSUM DOLOR SIT AMET"/>
  <p:tag name="KSO_WM_BEAUTIFY_FLAG" val="#wm#"/>
  <p:tag name="KSO_WM_DIAGRAM_GROUP_CODE" val="m1-1"/>
  <p:tag name="KSO_WM_UNIT_TEXT_FILL_FORE_SCHEMECOLOR_INDEX" val="14"/>
  <p:tag name="KSO_WM_UNIT_TEXT_FILL_TYPE" val="1"/>
  <p:tag name="KSO_WM_UNIT_USESOURCEFORMAT_APPLY" val="0"/>
</p:tagLst>
</file>

<file path=ppt/tags/tag40.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41.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42.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43.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44.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45.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46.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47.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48.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49.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5.xml><?xml version="1.0" encoding="utf-8"?>
<p:tagLst xmlns:p="http://schemas.openxmlformats.org/presentationml/2006/main">
  <p:tag name="KSO_WM_TAG_VERSION" val="1.0"/>
  <p:tag name="KSO_WM_BEAUTIFY_FLAG" val="#wm#"/>
  <p:tag name="KSO_WM_UNIT_TYPE" val="i"/>
  <p:tag name="KSO_WM_UNIT_ID" val="diagram160425_4*i*7"/>
  <p:tag name="KSO_WM_TEMPLATE_CATEGORY" val="diagram"/>
  <p:tag name="KSO_WM_TEMPLATE_INDEX" val="160425"/>
  <p:tag name="KSO_WM_UNIT_INDEX" val="7"/>
</p:tagLst>
</file>

<file path=ppt/tags/tag50.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51.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52.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53.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54.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55.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56.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57.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58.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59.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6.xml><?xml version="1.0" encoding="utf-8"?>
<p:tagLst xmlns:p="http://schemas.openxmlformats.org/presentationml/2006/main">
  <p:tag name="KSO_WM_TAG_VERSION" val="1.0"/>
  <p:tag name="KSO_WM_TEMPLATE_CATEGORY" val="diagram"/>
  <p:tag name="KSO_WM_TEMPLATE_INDEX" val="160425"/>
  <p:tag name="KSO_WM_UNIT_TYPE" val="m_i"/>
  <p:tag name="KSO_WM_UNIT_INDEX" val="1_3"/>
  <p:tag name="KSO_WM_UNIT_ID" val="259*m_i*1_3"/>
  <p:tag name="KSO_WM_UNIT_CLEAR" val="1"/>
  <p:tag name="KSO_WM_UNIT_LAYERLEVEL" val="1_1"/>
  <p:tag name="KSO_WM_BEAUTIFY_FLAG" val="#wm#"/>
  <p:tag name="KSO_WM_DIAGRAM_GROUP_CODE" val="m1-1"/>
  <p:tag name="KSO_WM_UNIT_FILL_FORE_SCHEMECOLOR_INDEX" val="14"/>
  <p:tag name="KSO_WM_UNIT_FILL_TYPE" val="1"/>
  <p:tag name="KSO_WM_UNIT_TEXT_FILL_FORE_SCHEMECOLOR_INDEX" val="2"/>
  <p:tag name="KSO_WM_UNIT_TEXT_FILL_TYPE" val="1"/>
  <p:tag name="KSO_WM_UNIT_USESOURCEFORMAT_APPLY" val="0"/>
</p:tagLst>
</file>

<file path=ppt/tags/tag60.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61.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62.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63.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64.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65.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66.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67.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68.xml><?xml version="1.0" encoding="utf-8"?>
<p:tagLst xmlns:p="http://schemas.openxmlformats.org/presentationml/2006/main">
  <p:tag name="KSO_WM_SLIDE_ID" val="diagram160455_6"/>
  <p:tag name="KSO_WM_SLIDE_INDEX" val="6"/>
  <p:tag name="KSO_WM_SLIDE_ITEM_CNT" val="6"/>
  <p:tag name="KSO_WM_SLIDE_LAYOUT" val="a_l"/>
  <p:tag name="KSO_WM_SLIDE_LAYOUT_CNT" val="1_1"/>
  <p:tag name="KSO_WM_SLIDE_TYPE" val="contents"/>
  <p:tag name="KSO_WM_BEAUTIFY_FLAG" val="#wm#"/>
  <p:tag name="KSO_WM_TEMPLATE_CATEGORY" val="diagram"/>
  <p:tag name="KSO_WM_TEMPLATE_INDEX" val="160455"/>
  <p:tag name="KSO_WM_DIAGRAM_GROUP_CODE" val="l1-1"/>
  <p:tag name="KSO_WM_TAG_VERSION" val="1.0"/>
</p:tagLst>
</file>

<file path=ppt/tags/tag7.xml><?xml version="1.0" encoding="utf-8"?>
<p:tagLst xmlns:p="http://schemas.openxmlformats.org/presentationml/2006/main">
  <p:tag name="KSO_WM_TAG_VERSION" val="1.0"/>
  <p:tag name="KSO_WM_TEMPLATE_CATEGORY" val="diagram"/>
  <p:tag name="KSO_WM_TEMPLATE_INDEX" val="160425"/>
  <p:tag name="KSO_WM_UNIT_TYPE" val="m_i"/>
  <p:tag name="KSO_WM_UNIT_INDEX" val="1_4"/>
  <p:tag name="KSO_WM_UNIT_ID" val="259*m_i*1_4"/>
  <p:tag name="KSO_WM_UNIT_CLEAR" val="1"/>
  <p:tag name="KSO_WM_UNIT_LAYERLEVEL" val="1_1"/>
  <p:tag name="KSO_WM_BEAUTIFY_FLAG" val="#wm#"/>
  <p:tag name="KSO_WM_DIAGRAM_GROUP_CODE" val="m1-1"/>
  <p:tag name="KSO_WM_UNIT_FILL_FORE_SCHEMECOLOR_INDEX" val="6"/>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0"/>
</p:tagLst>
</file>

<file path=ppt/tags/tag8.xml><?xml version="1.0" encoding="utf-8"?>
<p:tagLst xmlns:p="http://schemas.openxmlformats.org/presentationml/2006/main">
  <p:tag name="KSO_WM_TAG_VERSION" val="1.0"/>
  <p:tag name="KSO_WM_TEMPLATE_CATEGORY" val="diagram"/>
  <p:tag name="KSO_WM_TEMPLATE_INDEX" val="160425"/>
  <p:tag name="KSO_WM_UNIT_TYPE" val="m_h_f"/>
  <p:tag name="KSO_WM_UNIT_INDEX" val="1_2_1"/>
  <p:tag name="KSO_WM_UNIT_ID" val="259*m_h_f*1_2_1"/>
  <p:tag name="KSO_WM_UNIT_CLEAR" val="1"/>
  <p:tag name="KSO_WM_UNIT_LAYERLEVEL" val="1_1_1"/>
  <p:tag name="KSO_WM_UNIT_VALUE" val="20"/>
  <p:tag name="KSO_WM_UNIT_HIGHLIGHT" val="0"/>
  <p:tag name="KSO_WM_UNIT_COMPATIBLE" val="0"/>
  <p:tag name="KSO_WM_UNIT_PRESET_TEXT" val="LOREM IPSUM DOLOR SIT AMET"/>
  <p:tag name="KSO_WM_BEAUTIFY_FLAG" val="#wm#"/>
  <p:tag name="KSO_WM_DIAGRAM_GROUP_CODE" val="m1-1"/>
  <p:tag name="KSO_WM_UNIT_TEXT_FILL_FORE_SCHEMECOLOR_INDEX" val="14"/>
  <p:tag name="KSO_WM_UNIT_TEXT_FILL_TYPE" val="1"/>
  <p:tag name="KSO_WM_UNIT_USESOURCEFORMAT_APPLY" val="0"/>
</p:tagLst>
</file>

<file path=ppt/tags/tag9.xml><?xml version="1.0" encoding="utf-8"?>
<p:tagLst xmlns:p="http://schemas.openxmlformats.org/presentationml/2006/main">
  <p:tag name="KSO_WM_TAG_VERSION" val="1.0"/>
  <p:tag name="KSO_WM_BEAUTIFY_FLAG" val="#wm#"/>
  <p:tag name="KSO_WM_UNIT_TYPE" val="i"/>
  <p:tag name="KSO_WM_UNIT_ID" val="diagram160425_4*i*14"/>
  <p:tag name="KSO_WM_TEMPLATE_CATEGORY" val="diagram"/>
  <p:tag name="KSO_WM_TEMPLATE_INDEX" val="160425"/>
  <p:tag name="KSO_WM_UNIT_INDEX" val="14"/>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11452</Words>
  <Application>WPS 演示</Application>
  <PresentationFormat>自定义</PresentationFormat>
  <Paragraphs>859</Paragraphs>
  <Slides>66</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66</vt:i4>
      </vt:variant>
    </vt:vector>
  </HeadingPairs>
  <TitlesOfParts>
    <vt:vector size="77" baseType="lpstr">
      <vt:lpstr>Arial</vt:lpstr>
      <vt:lpstr>宋体</vt:lpstr>
      <vt:lpstr>Wingdings</vt:lpstr>
      <vt:lpstr>造字工房力黑（非商用）常规体</vt:lpstr>
      <vt:lpstr>微软雅黑</vt:lpstr>
      <vt:lpstr>Wingdings</vt:lpstr>
      <vt:lpstr>传感器符号</vt:lpstr>
      <vt:lpstr>Calibri</vt:lpstr>
      <vt:lpstr>Arial Unicode MS</vt:lpstr>
      <vt:lpstr>Calibri Light</vt:lpstr>
      <vt:lpstr>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wangjie</dc:creator>
  <cp:lastModifiedBy>小强之工@RuilongMaker</cp:lastModifiedBy>
  <cp:revision>323</cp:revision>
  <dcterms:created xsi:type="dcterms:W3CDTF">2014-05-22T06:19:00Z</dcterms:created>
  <dcterms:modified xsi:type="dcterms:W3CDTF">2018-03-26T17:19:34Z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ies>
</file>